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806030504020204" charset="0"/>
      <p:regular r:id="rId53"/>
      <p:bold r:id="rId54"/>
    </p:embeddedFont>
    <p:embeddedFont>
      <p:font typeface="Open Sans Extra Bold" panose="020B0604020202020204" charset="0"/>
      <p:regular r:id="rId55"/>
      <p:bold r:id="rId56"/>
    </p:embeddedFont>
    <p:embeddedFont>
      <p:font typeface="Open Sans Light" panose="020B0306030504020204" pitchFamily="34" charset="0"/>
      <p:regular r:id="rId57"/>
      <p:italic r:id="rId58"/>
    </p:embeddedFont>
    <p:embeddedFont>
      <p:font typeface="Open Sans Light Bold" panose="020B0604020202020204" charset="0"/>
      <p:regular r:id="rId59"/>
      <p:bold r:id="rId60"/>
    </p:embeddedFont>
    <p:embeddedFont>
      <p:font typeface="Open Sauce" panose="020B0604020202020204" charset="0"/>
      <p:regular r:id="rId61"/>
    </p:embeddedFont>
    <p:embeddedFont>
      <p:font typeface="Open Sauce Bold" panose="020B0604020202020204" charset="0"/>
      <p:regular r:id="rId62"/>
      <p:bold r:id="rId63"/>
    </p:embeddedFont>
    <p:embeddedFont>
      <p:font typeface="Open Sauce SemiBold" panose="020B0604020202020204" charset="0"/>
      <p:regular r:id="rId64"/>
      <p:bold r:id="rId65"/>
    </p:embeddedFont>
    <p:embeddedFont>
      <p:font typeface="Open Sauce SemiBold Bold" panose="020B0604020202020204" charset="0"/>
      <p:regular r:id="rId66"/>
      <p:bold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8" autoAdjust="0"/>
  </p:normalViewPr>
  <p:slideViewPr>
    <p:cSldViewPr>
      <p:cViewPr>
        <p:scale>
          <a:sx n="50" d="100"/>
          <a:sy n="50" d="100"/>
        </p:scale>
        <p:origin x="29" y="2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26" Type="http://schemas.openxmlformats.org/officeDocument/2006/relationships/image" Target="../media/image50.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5" Type="http://schemas.openxmlformats.org/officeDocument/2006/relationships/image" Target="../media/image49.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48.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47.svg"/><Relationship Id="rId28" Type="http://schemas.openxmlformats.org/officeDocument/2006/relationships/image" Target="../media/image5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6.png"/><Relationship Id="rId27"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26" Type="http://schemas.openxmlformats.org/officeDocument/2006/relationships/image" Target="../media/image55.sv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5" Type="http://schemas.openxmlformats.org/officeDocument/2006/relationships/image" Target="../media/image54.pn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53.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47.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58.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57.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26" Type="http://schemas.openxmlformats.org/officeDocument/2006/relationships/image" Target="../media/image63.sv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5" Type="http://schemas.openxmlformats.org/officeDocument/2006/relationships/image" Target="../media/image62.pn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61.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60.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4.svg"/><Relationship Id="rId7" Type="http://schemas.openxmlformats.org/officeDocument/2006/relationships/image" Target="../media/image8.svg"/><Relationship Id="rId12" Type="http://schemas.openxmlformats.org/officeDocument/2006/relationships/image" Target="../media/image5.png"/><Relationship Id="rId17" Type="http://schemas.openxmlformats.org/officeDocument/2006/relationships/image" Target="../media/image18.jpeg"/><Relationship Id="rId2" Type="http://schemas.openxmlformats.org/officeDocument/2006/relationships/image" Target="../media/image13.pn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2.svg"/><Relationship Id="rId15" Type="http://schemas.openxmlformats.org/officeDocument/2006/relationships/image" Target="../media/image16.jpe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65.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5.png"/><Relationship Id="rId3" Type="http://schemas.openxmlformats.org/officeDocument/2006/relationships/image" Target="../media/image10.svg"/><Relationship Id="rId21" Type="http://schemas.openxmlformats.org/officeDocument/2006/relationships/image" Target="../media/image35.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4.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8.svg"/><Relationship Id="rId15" Type="http://schemas.openxmlformats.org/officeDocument/2006/relationships/image" Target="../media/image2.svg"/><Relationship Id="rId23" Type="http://schemas.openxmlformats.org/officeDocument/2006/relationships/image" Target="../media/image68.png"/><Relationship Id="rId10" Type="http://schemas.openxmlformats.org/officeDocument/2006/relationships/image" Target="../media/image19.png"/><Relationship Id="rId19" Type="http://schemas.openxmlformats.org/officeDocument/2006/relationships/image" Target="../media/image6.svg"/><Relationship Id="rId4" Type="http://schemas.openxmlformats.org/officeDocument/2006/relationships/image" Target="../media/image7.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5.png"/><Relationship Id="rId3" Type="http://schemas.openxmlformats.org/officeDocument/2006/relationships/image" Target="../media/image10.svg"/><Relationship Id="rId21" Type="http://schemas.openxmlformats.org/officeDocument/2006/relationships/image" Target="../media/image35.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4.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8.svg"/><Relationship Id="rId15" Type="http://schemas.openxmlformats.org/officeDocument/2006/relationships/image" Target="../media/image2.svg"/><Relationship Id="rId23" Type="http://schemas.openxmlformats.org/officeDocument/2006/relationships/image" Target="../media/image70.png"/><Relationship Id="rId10" Type="http://schemas.openxmlformats.org/officeDocument/2006/relationships/image" Target="../media/image19.png"/><Relationship Id="rId19" Type="http://schemas.openxmlformats.org/officeDocument/2006/relationships/image" Target="../media/image6.svg"/><Relationship Id="rId4" Type="http://schemas.openxmlformats.org/officeDocument/2006/relationships/image" Target="../media/image7.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5.png"/><Relationship Id="rId3" Type="http://schemas.openxmlformats.org/officeDocument/2006/relationships/image" Target="../media/image10.svg"/><Relationship Id="rId21" Type="http://schemas.openxmlformats.org/officeDocument/2006/relationships/image" Target="../media/image35.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4.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8.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6.svg"/><Relationship Id="rId4" Type="http://schemas.openxmlformats.org/officeDocument/2006/relationships/image" Target="../media/image7.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3.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5" Type="http://schemas.openxmlformats.org/officeDocument/2006/relationships/image" Target="../media/image76.pn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75.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47.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20.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9.png"/><Relationship Id="rId16"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4.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2.svg"/><Relationship Id="rId1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79.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0.svg"/><Relationship Id="rId18" Type="http://schemas.openxmlformats.org/officeDocument/2006/relationships/image" Target="../media/image9.png"/><Relationship Id="rId3" Type="http://schemas.openxmlformats.org/officeDocument/2006/relationships/image" Target="../media/image8.svg"/><Relationship Id="rId21" Type="http://schemas.openxmlformats.org/officeDocument/2006/relationships/image" Target="../media/image4.svg"/><Relationship Id="rId7" Type="http://schemas.openxmlformats.org/officeDocument/2006/relationships/image" Target="../media/image37.svg"/><Relationship Id="rId12" Type="http://schemas.openxmlformats.org/officeDocument/2006/relationships/image" Target="../media/image19.png"/><Relationship Id="rId17" Type="http://schemas.openxmlformats.org/officeDocument/2006/relationships/image" Target="../media/image2.svg"/><Relationship Id="rId2" Type="http://schemas.openxmlformats.org/officeDocument/2006/relationships/image" Target="../media/image7.png"/><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7.svg"/><Relationship Id="rId5" Type="http://schemas.openxmlformats.org/officeDocument/2006/relationships/image" Target="../media/image81.svg"/><Relationship Id="rId15" Type="http://schemas.openxmlformats.org/officeDocument/2006/relationships/image" Target="../media/image14.svg"/><Relationship Id="rId23" Type="http://schemas.openxmlformats.org/officeDocument/2006/relationships/image" Target="../media/image6.svg"/><Relationship Id="rId10" Type="http://schemas.openxmlformats.org/officeDocument/2006/relationships/image" Target="../media/image26.png"/><Relationship Id="rId19" Type="http://schemas.openxmlformats.org/officeDocument/2006/relationships/image" Target="../media/image10.svg"/><Relationship Id="rId4" Type="http://schemas.openxmlformats.org/officeDocument/2006/relationships/image" Target="../media/image80.png"/><Relationship Id="rId9" Type="http://schemas.openxmlformats.org/officeDocument/2006/relationships/image" Target="../media/image32.svg"/><Relationship Id="rId14" Type="http://schemas.openxmlformats.org/officeDocument/2006/relationships/image" Target="../media/image13.png"/><Relationship Id="rId22"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0.svg"/><Relationship Id="rId18" Type="http://schemas.openxmlformats.org/officeDocument/2006/relationships/image" Target="../media/image84.png"/><Relationship Id="rId3" Type="http://schemas.openxmlformats.org/officeDocument/2006/relationships/image" Target="../media/image8.svg"/><Relationship Id="rId7" Type="http://schemas.openxmlformats.org/officeDocument/2006/relationships/image" Target="../media/image81.svg"/><Relationship Id="rId12" Type="http://schemas.openxmlformats.org/officeDocument/2006/relationships/image" Target="../media/image9.png"/><Relationship Id="rId17" Type="http://schemas.openxmlformats.org/officeDocument/2006/relationships/image" Target="../media/image6.svg"/><Relationship Id="rId2" Type="http://schemas.openxmlformats.org/officeDocument/2006/relationships/image" Target="../media/image7.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32.svg"/><Relationship Id="rId5" Type="http://schemas.openxmlformats.org/officeDocument/2006/relationships/image" Target="../media/image83.svg"/><Relationship Id="rId15" Type="http://schemas.openxmlformats.org/officeDocument/2006/relationships/image" Target="../media/image4.svg"/><Relationship Id="rId10" Type="http://schemas.openxmlformats.org/officeDocument/2006/relationships/image" Target="../media/image31.png"/><Relationship Id="rId19" Type="http://schemas.openxmlformats.org/officeDocument/2006/relationships/image" Target="../media/image85.svg"/><Relationship Id="rId4" Type="http://schemas.openxmlformats.org/officeDocument/2006/relationships/image" Target="../media/image82.png"/><Relationship Id="rId9" Type="http://schemas.openxmlformats.org/officeDocument/2006/relationships/image" Target="../media/image37.svg"/><Relationship Id="rId1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svg"/><Relationship Id="rId18" Type="http://schemas.openxmlformats.org/officeDocument/2006/relationships/image" Target="../media/image88.png"/><Relationship Id="rId3" Type="http://schemas.openxmlformats.org/officeDocument/2006/relationships/image" Target="../media/image8.svg"/><Relationship Id="rId21" Type="http://schemas.openxmlformats.org/officeDocument/2006/relationships/image" Target="../media/image91.svg"/><Relationship Id="rId7" Type="http://schemas.openxmlformats.org/officeDocument/2006/relationships/image" Target="../media/image32.svg"/><Relationship Id="rId12" Type="http://schemas.openxmlformats.org/officeDocument/2006/relationships/image" Target="../media/image3.png"/><Relationship Id="rId17" Type="http://schemas.openxmlformats.org/officeDocument/2006/relationships/image" Target="../media/image87.svg"/><Relationship Id="rId2" Type="http://schemas.openxmlformats.org/officeDocument/2006/relationships/image" Target="../media/image7.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6.svg"/><Relationship Id="rId23" Type="http://schemas.openxmlformats.org/officeDocument/2006/relationships/image" Target="../media/image93.svg"/><Relationship Id="rId10" Type="http://schemas.openxmlformats.org/officeDocument/2006/relationships/image" Target="../media/image9.png"/><Relationship Id="rId19" Type="http://schemas.openxmlformats.org/officeDocument/2006/relationships/image" Target="../media/image89.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5.png"/><Relationship Id="rId22"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svg"/><Relationship Id="rId18" Type="http://schemas.openxmlformats.org/officeDocument/2006/relationships/image" Target="../media/image87.svg"/><Relationship Id="rId3" Type="http://schemas.openxmlformats.org/officeDocument/2006/relationships/image" Target="../media/image8.svg"/><Relationship Id="rId7" Type="http://schemas.openxmlformats.org/officeDocument/2006/relationships/image" Target="../media/image32.svg"/><Relationship Id="rId12" Type="http://schemas.openxmlformats.org/officeDocument/2006/relationships/image" Target="../media/image3.png"/><Relationship Id="rId17" Type="http://schemas.openxmlformats.org/officeDocument/2006/relationships/image" Target="../media/image86.png"/><Relationship Id="rId2" Type="http://schemas.openxmlformats.org/officeDocument/2006/relationships/image" Target="../media/image7.png"/><Relationship Id="rId16"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svg"/><Relationship Id="rId18" Type="http://schemas.openxmlformats.org/officeDocument/2006/relationships/image" Target="../media/image89.svg"/><Relationship Id="rId3" Type="http://schemas.openxmlformats.org/officeDocument/2006/relationships/image" Target="../media/image8.svg"/><Relationship Id="rId7" Type="http://schemas.openxmlformats.org/officeDocument/2006/relationships/image" Target="../media/image32.svg"/><Relationship Id="rId12" Type="http://schemas.openxmlformats.org/officeDocument/2006/relationships/image" Target="../media/image3.png"/><Relationship Id="rId17" Type="http://schemas.openxmlformats.org/officeDocument/2006/relationships/image" Target="../media/image88.png"/><Relationship Id="rId2" Type="http://schemas.openxmlformats.org/officeDocument/2006/relationships/image" Target="../media/image7.png"/><Relationship Id="rId16"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10.svg"/><Relationship Id="rId5" Type="http://schemas.openxmlformats.org/officeDocument/2006/relationships/image" Target="../media/image37.svg"/><Relationship Id="rId15" Type="http://schemas.openxmlformats.org/officeDocument/2006/relationships/image" Target="../media/image6.svg"/><Relationship Id="rId10" Type="http://schemas.openxmlformats.org/officeDocument/2006/relationships/image" Target="../media/image9.pn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93.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92.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96.png"/></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89.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88.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99.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24.png"/><Relationship Id="rId3" Type="http://schemas.openxmlformats.org/officeDocument/2006/relationships/image" Target="../media/image20.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23.svg"/><Relationship Id="rId2" Type="http://schemas.openxmlformats.org/officeDocument/2006/relationships/image" Target="../media/image19.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4.svg"/><Relationship Id="rId15" Type="http://schemas.openxmlformats.org/officeDocument/2006/relationships/image" Target="../media/image6.svg"/><Relationship Id="rId10" Type="http://schemas.openxmlformats.org/officeDocument/2006/relationships/image" Target="../media/image7.png"/><Relationship Id="rId19" Type="http://schemas.openxmlformats.org/officeDocument/2006/relationships/image" Target="../media/image25.svg"/><Relationship Id="rId4" Type="http://schemas.openxmlformats.org/officeDocument/2006/relationships/image" Target="../media/image13.png"/><Relationship Id="rId9" Type="http://schemas.openxmlformats.org/officeDocument/2006/relationships/image" Target="../media/image2.svg"/><Relationship Id="rId1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5" Type="http://schemas.openxmlformats.org/officeDocument/2006/relationships/image" Target="../media/image103.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24" Type="http://schemas.openxmlformats.org/officeDocument/2006/relationships/image" Target="../media/image102.pn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101.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23" Type="http://schemas.openxmlformats.org/officeDocument/2006/relationships/image" Target="../media/image105.pn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104.pn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107.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28.png"/><Relationship Id="rId3" Type="http://schemas.openxmlformats.org/officeDocument/2006/relationships/image" Target="../media/image27.svg"/><Relationship Id="rId7" Type="http://schemas.openxmlformats.org/officeDocument/2006/relationships/image" Target="../media/image14.svg"/><Relationship Id="rId12" Type="http://schemas.openxmlformats.org/officeDocument/2006/relationships/image" Target="../media/image7.png"/><Relationship Id="rId17" Type="http://schemas.openxmlformats.org/officeDocument/2006/relationships/image" Target="../media/image6.svg"/><Relationship Id="rId2" Type="http://schemas.openxmlformats.org/officeDocument/2006/relationships/image" Target="../media/image26.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svg"/><Relationship Id="rId5" Type="http://schemas.openxmlformats.org/officeDocument/2006/relationships/image" Target="../media/image20.svg"/><Relationship Id="rId15" Type="http://schemas.openxmlformats.org/officeDocument/2006/relationships/image" Target="../media/image10.svg"/><Relationship Id="rId10" Type="http://schemas.openxmlformats.org/officeDocument/2006/relationships/image" Target="../media/image1.png"/><Relationship Id="rId19" Type="http://schemas.openxmlformats.org/officeDocument/2006/relationships/image" Target="../media/image29.svg"/><Relationship Id="rId4" Type="http://schemas.openxmlformats.org/officeDocument/2006/relationships/image" Target="../media/image19.png"/><Relationship Id="rId9" Type="http://schemas.openxmlformats.org/officeDocument/2006/relationships/image" Target="../media/image4.sv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14.svg"/><Relationship Id="rId12" Type="http://schemas.openxmlformats.org/officeDocument/2006/relationships/image" Target="../media/image7.png"/><Relationship Id="rId17" Type="http://schemas.openxmlformats.org/officeDocument/2006/relationships/image" Target="../media/image10.svg"/><Relationship Id="rId2" Type="http://schemas.openxmlformats.org/officeDocument/2006/relationships/image" Target="../media/image26.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svg"/><Relationship Id="rId5" Type="http://schemas.openxmlformats.org/officeDocument/2006/relationships/image" Target="../media/image20.svg"/><Relationship Id="rId1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4.svg"/><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5.png"/><Relationship Id="rId3" Type="http://schemas.openxmlformats.org/officeDocument/2006/relationships/image" Target="../media/image10.svg"/><Relationship Id="rId21" Type="http://schemas.openxmlformats.org/officeDocument/2006/relationships/image" Target="../media/image34.pn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4.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8.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6.svg"/><Relationship Id="rId4" Type="http://schemas.openxmlformats.org/officeDocument/2006/relationships/image" Target="../media/image7.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4.svg"/><Relationship Id="rId18" Type="http://schemas.openxmlformats.org/officeDocument/2006/relationships/image" Target="../media/image3.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32.svg"/><Relationship Id="rId12" Type="http://schemas.openxmlformats.org/officeDocument/2006/relationships/image" Target="../media/image13.png"/><Relationship Id="rId17" Type="http://schemas.openxmlformats.org/officeDocument/2006/relationships/image" Target="../media/image10.sv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svg"/><Relationship Id="rId5" Type="http://schemas.openxmlformats.org/officeDocument/2006/relationships/image" Target="../media/image37.svg"/><Relationship Id="rId15" Type="http://schemas.openxmlformats.org/officeDocument/2006/relationships/image" Target="../media/image2.svg"/><Relationship Id="rId10" Type="http://schemas.openxmlformats.org/officeDocument/2006/relationships/image" Target="../media/image19.png"/><Relationship Id="rId19" Type="http://schemas.openxmlformats.org/officeDocument/2006/relationships/image" Target="../media/image4.svg"/><Relationship Id="rId4" Type="http://schemas.openxmlformats.org/officeDocument/2006/relationships/image" Target="../media/image36.png"/><Relationship Id="rId9" Type="http://schemas.openxmlformats.org/officeDocument/2006/relationships/image" Target="../media/image27.svg"/><Relationship Id="rId14" Type="http://schemas.openxmlformats.org/officeDocument/2006/relationships/image" Target="../media/image1.png"/><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420761" cy="9377408"/>
            </a:xfrm>
            <a:prstGeom prst="rect">
              <a:avLst/>
            </a:prstGeom>
          </p:spPr>
        </p:pic>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grpSp>
      <p:grpSp>
        <p:nvGrpSpPr>
          <p:cNvPr id="7" name="Group 7"/>
          <p:cNvGrpSpPr/>
          <p:nvPr/>
        </p:nvGrpSpPr>
        <p:grpSpPr>
          <a:xfrm>
            <a:off x="1269175" y="7986088"/>
            <a:ext cx="15749651" cy="820527"/>
            <a:chOff x="0" y="0"/>
            <a:chExt cx="7800667" cy="406400"/>
          </a:xfrm>
        </p:grpSpPr>
        <p:sp>
          <p:nvSpPr>
            <p:cNvPr id="8" name="Freeform 8"/>
            <p:cNvSpPr/>
            <p:nvPr/>
          </p:nvSpPr>
          <p:spPr>
            <a:xfrm>
              <a:off x="203200" y="-326"/>
              <a:ext cx="7394267" cy="407051"/>
            </a:xfrm>
            <a:custGeom>
              <a:avLst/>
              <a:gdLst/>
              <a:ahLst/>
              <a:cxnLst/>
              <a:rect l="l" t="t" r="r" b="b"/>
              <a:pathLst>
                <a:path w="7394267" h="407051">
                  <a:moveTo>
                    <a:pt x="7394267" y="326"/>
                  </a:moveTo>
                  <a:cubicBezTo>
                    <a:pt x="7321455" y="0"/>
                    <a:pt x="7254033" y="38659"/>
                    <a:pt x="7217532" y="101663"/>
                  </a:cubicBezTo>
                  <a:cubicBezTo>
                    <a:pt x="7181031" y="164667"/>
                    <a:pt x="7181031" y="242385"/>
                    <a:pt x="7217532" y="305389"/>
                  </a:cubicBezTo>
                  <a:cubicBezTo>
                    <a:pt x="7254033" y="368393"/>
                    <a:pt x="7321455" y="407052"/>
                    <a:pt x="739426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solidFill>
                <a:srgbClr val="000000"/>
              </a:solidFill>
            </a:ln>
          </p:spPr>
        </p:sp>
        <p:sp>
          <p:nvSpPr>
            <p:cNvPr id="9" name="TextBox 9"/>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11" name="AutoShape 1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0150" y="1443766"/>
            <a:ext cx="309499" cy="319371"/>
          </a:xfrm>
          <a:prstGeom prst="rect">
            <a:avLst/>
          </a:prstGeom>
        </p:spPr>
      </p:pic>
      <p:grpSp>
        <p:nvGrpSpPr>
          <p:cNvPr id="13" name="Group 13"/>
          <p:cNvGrpSpPr/>
          <p:nvPr/>
        </p:nvGrpSpPr>
        <p:grpSpPr>
          <a:xfrm>
            <a:off x="1600768" y="1348239"/>
            <a:ext cx="15658532" cy="510426"/>
            <a:chOff x="0" y="0"/>
            <a:chExt cx="12467294" cy="406400"/>
          </a:xfrm>
        </p:grpSpPr>
        <p:sp>
          <p:nvSpPr>
            <p:cNvPr id="14" name="Freeform 1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15" name="TextBox 1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2902" y="1443766"/>
            <a:ext cx="333943" cy="319371"/>
          </a:xfrm>
          <a:prstGeom prst="rect">
            <a:avLst/>
          </a:prstGeom>
        </p:spPr>
      </p:pic>
      <p:grpSp>
        <p:nvGrpSpPr>
          <p:cNvPr id="17" name="Group 17"/>
          <p:cNvGrpSpPr/>
          <p:nvPr/>
        </p:nvGrpSpPr>
        <p:grpSpPr>
          <a:xfrm>
            <a:off x="340184" y="265439"/>
            <a:ext cx="604587" cy="604587"/>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59017" y="453433"/>
            <a:ext cx="304376" cy="294415"/>
          </a:xfrm>
          <a:prstGeom prst="rect">
            <a:avLst/>
          </a:prstGeom>
        </p:spPr>
      </p:pic>
      <p:pic>
        <p:nvPicPr>
          <p:cNvPr id="21" name="Picture 2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45319" y="453433"/>
            <a:ext cx="294415" cy="294415"/>
          </a:xfrm>
          <a:prstGeom prst="rect">
            <a:avLst/>
          </a:prstGeom>
        </p:spPr>
      </p:pic>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568187" y="3134856"/>
            <a:ext cx="4077393" cy="4114800"/>
          </a:xfrm>
          <a:prstGeom prst="rect">
            <a:avLst/>
          </a:prstGeom>
        </p:spPr>
      </p:pic>
      <p:sp>
        <p:nvSpPr>
          <p:cNvPr id="23" name="TextBox 23"/>
          <p:cNvSpPr txBox="1"/>
          <p:nvPr/>
        </p:nvSpPr>
        <p:spPr>
          <a:xfrm>
            <a:off x="8607956" y="3692068"/>
            <a:ext cx="7829266" cy="3000375"/>
          </a:xfrm>
          <a:prstGeom prst="rect">
            <a:avLst/>
          </a:prstGeom>
        </p:spPr>
        <p:txBody>
          <a:bodyPr lIns="0" tIns="0" rIns="0" bIns="0" rtlCol="0" anchor="t">
            <a:spAutoFit/>
          </a:bodyPr>
          <a:lstStyle/>
          <a:p>
            <a:pPr algn="ctr">
              <a:lnSpc>
                <a:spcPts val="7941"/>
              </a:lnSpc>
            </a:pPr>
            <a:r>
              <a:rPr lang="en-US" sz="6617">
                <a:solidFill>
                  <a:srgbClr val="000000"/>
                </a:solidFill>
                <a:latin typeface="Open Sauce SemiBold Bold"/>
              </a:rPr>
              <a:t>Superstore Data Analysis &amp; Objective Setting </a:t>
            </a:r>
          </a:p>
        </p:txBody>
      </p:sp>
      <p:sp>
        <p:nvSpPr>
          <p:cNvPr id="24" name="TextBox 24"/>
          <p:cNvSpPr txBox="1"/>
          <p:nvPr/>
        </p:nvSpPr>
        <p:spPr>
          <a:xfrm>
            <a:off x="3109938" y="8009002"/>
            <a:ext cx="12068125" cy="688975"/>
          </a:xfrm>
          <a:prstGeom prst="rect">
            <a:avLst/>
          </a:prstGeom>
        </p:spPr>
        <p:txBody>
          <a:bodyPr lIns="0" tIns="0" rIns="0" bIns="0" rtlCol="0" anchor="t">
            <a:spAutoFit/>
          </a:bodyPr>
          <a:lstStyle/>
          <a:p>
            <a:pPr algn="ctr">
              <a:lnSpc>
                <a:spcPts val="5600"/>
              </a:lnSpc>
            </a:pPr>
            <a:r>
              <a:rPr lang="en-US" sz="4000">
                <a:solidFill>
                  <a:srgbClr val="000000"/>
                </a:solidFill>
                <a:latin typeface="Open Sauce SemiBold Bold"/>
              </a:rPr>
              <a:t>Group 2</a:t>
            </a:r>
          </a:p>
        </p:txBody>
      </p:sp>
      <p:sp>
        <p:nvSpPr>
          <p:cNvPr id="25" name="TextBox 25"/>
          <p:cNvSpPr txBox="1"/>
          <p:nvPr/>
        </p:nvSpPr>
        <p:spPr>
          <a:xfrm>
            <a:off x="1509649" y="405808"/>
            <a:ext cx="274936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Title Page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b="1981"/>
          <a:stretch>
            <a:fillRect/>
          </a:stretch>
        </p:blipFill>
        <p:spPr>
          <a:xfrm>
            <a:off x="168470" y="3723601"/>
            <a:ext cx="7287537" cy="4374095"/>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5490955" y="1979256"/>
            <a:ext cx="5875288"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Profit/Loss vs Sales</a:t>
            </a:r>
          </a:p>
        </p:txBody>
      </p:sp>
      <p:sp>
        <p:nvSpPr>
          <p:cNvPr id="32" name="TextBox 32"/>
          <p:cNvSpPr txBox="1"/>
          <p:nvPr/>
        </p:nvSpPr>
        <p:spPr>
          <a:xfrm>
            <a:off x="7515039" y="3513365"/>
            <a:ext cx="10701535" cy="5408442"/>
          </a:xfrm>
          <a:prstGeom prst="rect">
            <a:avLst/>
          </a:prstGeom>
        </p:spPr>
        <p:txBody>
          <a:bodyPr lIns="0" tIns="0" rIns="0" bIns="0" rtlCol="0" anchor="t">
            <a:spAutoFit/>
          </a:bodyPr>
          <a:lstStyle/>
          <a:p>
            <a:pPr algn="just">
              <a:lnSpc>
                <a:spcPts val="4296"/>
              </a:lnSpc>
            </a:pPr>
            <a:r>
              <a:rPr lang="en-US" sz="3069">
                <a:solidFill>
                  <a:srgbClr val="000000"/>
                </a:solidFill>
                <a:latin typeface="Open Sans Light"/>
              </a:rPr>
              <a:t>Most sales are less than USD 5k This is likely because a majority of the Superstore's customers are of the Consumer Segment - individuals who tend to buy and spend less than the other customer Segments comprising of groups and teams from Corporates and Home Offices.</a:t>
            </a:r>
          </a:p>
          <a:p>
            <a:pPr algn="just">
              <a:lnSpc>
                <a:spcPts val="4296"/>
              </a:lnSpc>
            </a:pPr>
            <a:endParaRPr lang="en-US" sz="3069">
              <a:solidFill>
                <a:srgbClr val="000000"/>
              </a:solidFill>
              <a:latin typeface="Open Sans Light"/>
            </a:endParaRPr>
          </a:p>
          <a:p>
            <a:pPr algn="just">
              <a:lnSpc>
                <a:spcPts val="4296"/>
              </a:lnSpc>
            </a:pPr>
            <a:r>
              <a:rPr lang="en-US" sz="3069">
                <a:solidFill>
                  <a:srgbClr val="000000"/>
                </a:solidFill>
                <a:latin typeface="Open Sans Light"/>
              </a:rPr>
              <a:t>Larger sales above USD 2.5k are very likely to result in a profit. Profit margins may be higher, after economies of scale in cost components such as procurement, packaging, and delivery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2726983" y="3037005"/>
            <a:ext cx="12614343" cy="6221295"/>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3905338" y="2117356"/>
            <a:ext cx="9323977"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CORRELATION MATRIX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t="1299" r="6884" b="1568"/>
          <a:stretch>
            <a:fillRect/>
          </a:stretch>
        </p:blipFill>
        <p:spPr>
          <a:xfrm>
            <a:off x="335973" y="3055182"/>
            <a:ext cx="13043646" cy="6915575"/>
          </a:xfrm>
          <a:prstGeom prst="rect">
            <a:avLst/>
          </a:prstGeom>
        </p:spPr>
      </p:pic>
      <p:grpSp>
        <p:nvGrpSpPr>
          <p:cNvPr id="28" name="Group 28"/>
          <p:cNvGrpSpPr/>
          <p:nvPr/>
        </p:nvGrpSpPr>
        <p:grpSpPr>
          <a:xfrm>
            <a:off x="13644574" y="3369237"/>
            <a:ext cx="605118" cy="60511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969799"/>
            </a:solidFill>
          </p:spPr>
        </p:sp>
        <p:sp>
          <p:nvSpPr>
            <p:cNvPr id="30" name="TextBox 30"/>
            <p:cNvSpPr txBox="1"/>
            <p:nvPr/>
          </p:nvSpPr>
          <p:spPr>
            <a:xfrm>
              <a:off x="139700" y="92075"/>
              <a:ext cx="533400" cy="581025"/>
            </a:xfrm>
            <a:prstGeom prst="rect">
              <a:avLst/>
            </a:prstGeom>
          </p:spPr>
          <p:txBody>
            <a:bodyPr lIns="50800" tIns="50800" rIns="50800" bIns="50800" rtlCol="0" anchor="ctr"/>
            <a:lstStyle/>
            <a:p>
              <a:pPr algn="ctr">
                <a:lnSpc>
                  <a:spcPts val="2800"/>
                </a:lnSpc>
              </a:pPr>
              <a:endParaRPr/>
            </a:p>
          </p:txBody>
        </p:sp>
      </p:grpSp>
      <p:sp>
        <p:nvSpPr>
          <p:cNvPr id="31" name="TextBox 31"/>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2" name="TextBox 32"/>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3" name="TextBox 33"/>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4" name="TextBox 34"/>
          <p:cNvSpPr txBox="1"/>
          <p:nvPr/>
        </p:nvSpPr>
        <p:spPr>
          <a:xfrm>
            <a:off x="4506235" y="2136010"/>
            <a:ext cx="12753065" cy="1838345"/>
          </a:xfrm>
          <a:prstGeom prst="rect">
            <a:avLst/>
          </a:prstGeom>
        </p:spPr>
        <p:txBody>
          <a:bodyPr lIns="0" tIns="0" rIns="0" bIns="0" rtlCol="0" anchor="t">
            <a:spAutoFit/>
          </a:bodyPr>
          <a:lstStyle/>
          <a:p>
            <a:pPr>
              <a:lnSpc>
                <a:spcPts val="4834"/>
              </a:lnSpc>
            </a:pPr>
            <a:r>
              <a:rPr lang="en-US" sz="4028">
                <a:solidFill>
                  <a:srgbClr val="000000"/>
                </a:solidFill>
                <a:latin typeface="Open Sauce SemiBold Bold"/>
              </a:rPr>
              <a:t>Profit vs Discount Level </a:t>
            </a:r>
          </a:p>
          <a:p>
            <a:pPr>
              <a:lnSpc>
                <a:spcPts val="4834"/>
              </a:lnSpc>
            </a:pPr>
            <a:endParaRPr lang="en-US" sz="4028">
              <a:solidFill>
                <a:srgbClr val="000000"/>
              </a:solidFill>
              <a:latin typeface="Open Sauce SemiBold Bold"/>
            </a:endParaRPr>
          </a:p>
          <a:p>
            <a:pPr>
              <a:lnSpc>
                <a:spcPts val="4834"/>
              </a:lnSpc>
            </a:pPr>
            <a:endParaRPr lang="en-US" sz="4028">
              <a:solidFill>
                <a:srgbClr val="000000"/>
              </a:solidFill>
              <a:latin typeface="Open Sauce SemiBold Bold"/>
            </a:endParaRPr>
          </a:p>
        </p:txBody>
      </p:sp>
      <p:sp>
        <p:nvSpPr>
          <p:cNvPr id="35" name="TextBox 35"/>
          <p:cNvSpPr txBox="1"/>
          <p:nvPr/>
        </p:nvSpPr>
        <p:spPr>
          <a:xfrm>
            <a:off x="14249691" y="3302562"/>
            <a:ext cx="3801124" cy="3258500"/>
          </a:xfrm>
          <a:prstGeom prst="rect">
            <a:avLst/>
          </a:prstGeom>
        </p:spPr>
        <p:txBody>
          <a:bodyPr lIns="0" tIns="0" rIns="0" bIns="0" rtlCol="0" anchor="t">
            <a:spAutoFit/>
          </a:bodyPr>
          <a:lstStyle/>
          <a:p>
            <a:pPr>
              <a:lnSpc>
                <a:spcPts val="5190"/>
              </a:lnSpc>
            </a:pPr>
            <a:r>
              <a:rPr lang="en-US" sz="3707">
                <a:solidFill>
                  <a:srgbClr val="000000"/>
                </a:solidFill>
                <a:latin typeface="Open Sans"/>
              </a:rPr>
              <a:t> Superstore is more profitable when discount  levels are 10% or lower.</a:t>
            </a:r>
          </a:p>
        </p:txBody>
      </p:sp>
      <p:sp>
        <p:nvSpPr>
          <p:cNvPr id="36" name="TextBox 36"/>
          <p:cNvSpPr txBox="1"/>
          <p:nvPr/>
        </p:nvSpPr>
        <p:spPr>
          <a:xfrm>
            <a:off x="14249691" y="6976843"/>
            <a:ext cx="3801124" cy="1944100"/>
          </a:xfrm>
          <a:prstGeom prst="rect">
            <a:avLst/>
          </a:prstGeom>
        </p:spPr>
        <p:txBody>
          <a:bodyPr lIns="0" tIns="0" rIns="0" bIns="0" rtlCol="0" anchor="t">
            <a:spAutoFit/>
          </a:bodyPr>
          <a:lstStyle/>
          <a:p>
            <a:pPr>
              <a:lnSpc>
                <a:spcPts val="5190"/>
              </a:lnSpc>
            </a:pPr>
            <a:r>
              <a:rPr lang="en-US" sz="3707">
                <a:solidFill>
                  <a:srgbClr val="000000"/>
                </a:solidFill>
                <a:latin typeface="Open Sans"/>
              </a:rPr>
              <a:t> At 50% discount, profit is the least. </a:t>
            </a:r>
          </a:p>
        </p:txBody>
      </p:sp>
      <p:grpSp>
        <p:nvGrpSpPr>
          <p:cNvPr id="37" name="Group 37"/>
          <p:cNvGrpSpPr/>
          <p:nvPr/>
        </p:nvGrpSpPr>
        <p:grpSpPr>
          <a:xfrm>
            <a:off x="13644574" y="7043518"/>
            <a:ext cx="605118" cy="60511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969799"/>
            </a:solidFill>
          </p:spPr>
        </p:sp>
        <p:sp>
          <p:nvSpPr>
            <p:cNvPr id="39" name="TextBox 39"/>
            <p:cNvSpPr txBox="1"/>
            <p:nvPr/>
          </p:nvSpPr>
          <p:spPr>
            <a:xfrm>
              <a:off x="139700" y="92075"/>
              <a:ext cx="533400" cy="5810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t="476" r="3229" b="476"/>
          <a:stretch>
            <a:fillRect/>
          </a:stretch>
        </p:blipFill>
        <p:spPr>
          <a:xfrm>
            <a:off x="78798" y="6254180"/>
            <a:ext cx="11962854" cy="3860966"/>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335973" y="3477960"/>
            <a:ext cx="16584312" cy="2223770"/>
          </a:xfrm>
          <a:prstGeom prst="rect">
            <a:avLst/>
          </a:prstGeom>
        </p:spPr>
        <p:txBody>
          <a:bodyPr lIns="0" tIns="0" rIns="0" bIns="0" rtlCol="0" anchor="t">
            <a:spAutoFit/>
          </a:bodyPr>
          <a:lstStyle/>
          <a:p>
            <a:pPr algn="just">
              <a:lnSpc>
                <a:spcPts val="4480"/>
              </a:lnSpc>
            </a:pPr>
            <a:r>
              <a:rPr lang="en-US" sz="3200">
                <a:solidFill>
                  <a:srgbClr val="000000"/>
                </a:solidFill>
                <a:latin typeface="Open Sans Light"/>
              </a:rPr>
              <a:t>Considering both average and total sales, customers tend to spend more when there are discounts. An average sales transaction with discounted products is USD 233 as compared to a lower USD 227 where there are no discounts. In total, the difference amounts to a notable USD 200k increase in sales value when there are discounts</a:t>
            </a:r>
          </a:p>
        </p:txBody>
      </p:sp>
      <p:sp>
        <p:nvSpPr>
          <p:cNvPr id="32" name="TextBox 32"/>
          <p:cNvSpPr txBox="1"/>
          <p:nvPr/>
        </p:nvSpPr>
        <p:spPr>
          <a:xfrm>
            <a:off x="12156275" y="6379991"/>
            <a:ext cx="6069492" cy="3714672"/>
          </a:xfrm>
          <a:prstGeom prst="rect">
            <a:avLst/>
          </a:prstGeom>
        </p:spPr>
        <p:txBody>
          <a:bodyPr lIns="0" tIns="0" rIns="0" bIns="0" rtlCol="0" anchor="t">
            <a:spAutoFit/>
          </a:bodyPr>
          <a:lstStyle/>
          <a:p>
            <a:pPr algn="just">
              <a:lnSpc>
                <a:spcPts val="4204"/>
              </a:lnSpc>
            </a:pPr>
            <a:r>
              <a:rPr lang="en-US" sz="3003">
                <a:solidFill>
                  <a:srgbClr val="000000"/>
                </a:solidFill>
                <a:latin typeface="Open Sans Light"/>
              </a:rPr>
              <a:t>Superstore is advised to reduce overall discount levels to minimise losses, and focus on implementing other promotional strategies to ensure increasing profitable sales and consistent future gains in long term customers</a:t>
            </a:r>
          </a:p>
        </p:txBody>
      </p:sp>
      <p:sp>
        <p:nvSpPr>
          <p:cNvPr id="33" name="TextBox 33"/>
          <p:cNvSpPr txBox="1"/>
          <p:nvPr/>
        </p:nvSpPr>
        <p:spPr>
          <a:xfrm>
            <a:off x="168470" y="2154620"/>
            <a:ext cx="18225767" cy="828040"/>
          </a:xfrm>
          <a:prstGeom prst="rect">
            <a:avLst/>
          </a:prstGeom>
        </p:spPr>
        <p:txBody>
          <a:bodyPr lIns="0" tIns="0" rIns="0" bIns="0" rtlCol="0" anchor="t">
            <a:spAutoFit/>
          </a:bodyPr>
          <a:lstStyle/>
          <a:p>
            <a:pPr>
              <a:lnSpc>
                <a:spcPts val="6860"/>
              </a:lnSpc>
            </a:pPr>
            <a:r>
              <a:rPr lang="en-US" sz="4900">
                <a:solidFill>
                  <a:srgbClr val="000000"/>
                </a:solidFill>
                <a:latin typeface="Open Sans Bold"/>
              </a:rPr>
              <a:t>Comparing discounted and non-discounted transactions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7899983" y="3514017"/>
            <a:ext cx="9678009" cy="5744283"/>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511898" y="2458739"/>
            <a:ext cx="13212681" cy="2174994"/>
          </a:xfrm>
          <a:prstGeom prst="rect">
            <a:avLst/>
          </a:prstGeom>
        </p:spPr>
        <p:txBody>
          <a:bodyPr lIns="0" tIns="0" rIns="0" bIns="0" rtlCol="0" anchor="t">
            <a:spAutoFit/>
          </a:bodyPr>
          <a:lstStyle/>
          <a:p>
            <a:pPr>
              <a:lnSpc>
                <a:spcPts val="5719"/>
              </a:lnSpc>
            </a:pPr>
            <a:r>
              <a:rPr lang="en-US" sz="4766">
                <a:solidFill>
                  <a:srgbClr val="000000"/>
                </a:solidFill>
                <a:latin typeface="Open Sauce SemiBold Bold"/>
              </a:rPr>
              <a:t>Which Category is Best Selling and Most Profitable?</a:t>
            </a:r>
          </a:p>
          <a:p>
            <a:pPr>
              <a:lnSpc>
                <a:spcPts val="5719"/>
              </a:lnSpc>
            </a:pPr>
            <a:endParaRPr lang="en-US" sz="4766">
              <a:solidFill>
                <a:srgbClr val="000000"/>
              </a:solidFill>
              <a:latin typeface="Open Sauce SemiBold Bold"/>
            </a:endParaRPr>
          </a:p>
        </p:txBody>
      </p:sp>
      <p:sp>
        <p:nvSpPr>
          <p:cNvPr id="32" name="TextBox 32"/>
          <p:cNvSpPr txBox="1"/>
          <p:nvPr/>
        </p:nvSpPr>
        <p:spPr>
          <a:xfrm>
            <a:off x="374276" y="4595634"/>
            <a:ext cx="7140764" cy="1485900"/>
          </a:xfrm>
          <a:prstGeom prst="rect">
            <a:avLst/>
          </a:prstGeom>
        </p:spPr>
        <p:txBody>
          <a:bodyPr lIns="0" tIns="0" rIns="0" bIns="0" rtlCol="0" anchor="t">
            <a:spAutoFit/>
          </a:bodyPr>
          <a:lstStyle/>
          <a:p>
            <a:pPr>
              <a:lnSpc>
                <a:spcPts val="3900"/>
              </a:lnSpc>
              <a:spcBef>
                <a:spcPct val="0"/>
              </a:spcBef>
            </a:pPr>
            <a:r>
              <a:rPr lang="en-US" sz="3000">
                <a:solidFill>
                  <a:srgbClr val="000000"/>
                </a:solidFill>
                <a:latin typeface="Open Sauce"/>
              </a:rPr>
              <a:t>Product category-Technology shows the highest gross sales of $103K and profit of $145K. </a:t>
            </a:r>
          </a:p>
        </p:txBody>
      </p:sp>
      <p:sp>
        <p:nvSpPr>
          <p:cNvPr id="33" name="TextBox 33"/>
          <p:cNvSpPr txBox="1"/>
          <p:nvPr/>
        </p:nvSpPr>
        <p:spPr>
          <a:xfrm>
            <a:off x="340184" y="6710184"/>
            <a:ext cx="7140764" cy="1981200"/>
          </a:xfrm>
          <a:prstGeom prst="rect">
            <a:avLst/>
          </a:prstGeom>
        </p:spPr>
        <p:txBody>
          <a:bodyPr lIns="0" tIns="0" rIns="0" bIns="0" rtlCol="0" anchor="t">
            <a:spAutoFit/>
          </a:bodyPr>
          <a:lstStyle/>
          <a:p>
            <a:pPr>
              <a:lnSpc>
                <a:spcPts val="3900"/>
              </a:lnSpc>
              <a:spcBef>
                <a:spcPct val="0"/>
              </a:spcBef>
            </a:pPr>
            <a:r>
              <a:rPr lang="en-US" sz="3000">
                <a:solidFill>
                  <a:srgbClr val="000000"/>
                </a:solidFill>
                <a:latin typeface="Open Sauce"/>
              </a:rPr>
              <a:t>The Unit price of the category-Technology to be highest is conclusive as it has the highest profit despite the least quantity sold.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354184" y="4782608"/>
            <a:ext cx="11237823" cy="4999391"/>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3048328" y="2430164"/>
            <a:ext cx="8496957" cy="1314450"/>
          </a:xfrm>
          <a:prstGeom prst="rect">
            <a:avLst/>
          </a:prstGeom>
        </p:spPr>
        <p:txBody>
          <a:bodyPr lIns="0" tIns="0" rIns="0" bIns="0" rtlCol="0" anchor="t">
            <a:spAutoFit/>
          </a:bodyPr>
          <a:lstStyle/>
          <a:p>
            <a:pPr algn="r">
              <a:lnSpc>
                <a:spcPts val="10319"/>
              </a:lnSpc>
            </a:pPr>
            <a:r>
              <a:rPr lang="en-US" sz="8599">
                <a:solidFill>
                  <a:srgbClr val="000000"/>
                </a:solidFill>
                <a:latin typeface="Open Sauce SemiBold Bold"/>
              </a:rPr>
              <a:t>Insights: </a:t>
            </a:r>
          </a:p>
        </p:txBody>
      </p:sp>
      <p:sp>
        <p:nvSpPr>
          <p:cNvPr id="32" name="TextBox 32"/>
          <p:cNvSpPr txBox="1"/>
          <p:nvPr/>
        </p:nvSpPr>
        <p:spPr>
          <a:xfrm>
            <a:off x="7911529" y="2293718"/>
            <a:ext cx="9347771" cy="1301750"/>
          </a:xfrm>
          <a:prstGeom prst="rect">
            <a:avLst/>
          </a:prstGeom>
        </p:spPr>
        <p:txBody>
          <a:bodyPr lIns="0" tIns="0" rIns="0" bIns="0" rtlCol="0" anchor="t">
            <a:spAutoFit/>
          </a:bodyPr>
          <a:lstStyle/>
          <a:p>
            <a:pPr algn="r">
              <a:lnSpc>
                <a:spcPts val="5199"/>
              </a:lnSpc>
            </a:pPr>
            <a:r>
              <a:rPr lang="en-US" sz="3999">
                <a:solidFill>
                  <a:srgbClr val="000000"/>
                </a:solidFill>
                <a:latin typeface="Open Sauce SemiBold Bold"/>
              </a:rPr>
              <a:t>Profit and Quantity grouped by Category </a:t>
            </a:r>
          </a:p>
        </p:txBody>
      </p:sp>
      <p:sp>
        <p:nvSpPr>
          <p:cNvPr id="33" name="TextBox 33"/>
          <p:cNvSpPr txBox="1"/>
          <p:nvPr/>
        </p:nvSpPr>
        <p:spPr>
          <a:xfrm>
            <a:off x="11907779" y="4166968"/>
            <a:ext cx="5351521" cy="5943600"/>
          </a:xfrm>
          <a:prstGeom prst="rect">
            <a:avLst/>
          </a:prstGeom>
        </p:spPr>
        <p:txBody>
          <a:bodyPr lIns="0" tIns="0" rIns="0" bIns="0" rtlCol="0" anchor="t">
            <a:spAutoFit/>
          </a:bodyPr>
          <a:lstStyle/>
          <a:p>
            <a:pPr algn="r">
              <a:lnSpc>
                <a:spcPts val="3900"/>
              </a:lnSpc>
            </a:pPr>
            <a:r>
              <a:rPr lang="en-US" sz="3000">
                <a:solidFill>
                  <a:srgbClr val="000000"/>
                </a:solidFill>
                <a:latin typeface="Open Sauce"/>
              </a:rPr>
              <a:t>Although Furniture makes similar sales as Technology, it is the least profitable. Technology products are purchased more frequent and at higher price than furnitures.</a:t>
            </a:r>
          </a:p>
          <a:p>
            <a:pPr algn="r">
              <a:lnSpc>
                <a:spcPts val="3900"/>
              </a:lnSpc>
            </a:pPr>
            <a:endParaRPr lang="en-US" sz="3000">
              <a:solidFill>
                <a:srgbClr val="000000"/>
              </a:solidFill>
              <a:latin typeface="Open Sauce"/>
            </a:endParaRPr>
          </a:p>
          <a:p>
            <a:pPr algn="r">
              <a:lnSpc>
                <a:spcPts val="3900"/>
              </a:lnSpc>
            </a:pPr>
            <a:r>
              <a:rPr lang="en-US" sz="3000">
                <a:solidFill>
                  <a:srgbClr val="000000"/>
                </a:solidFill>
                <a:latin typeface="Open Sauce"/>
              </a:rPr>
              <a:t>Office Supplies sells the most in terms of quantity as it is relatively cheap product.</a:t>
            </a:r>
          </a:p>
          <a:p>
            <a:pPr algn="r">
              <a:lnSpc>
                <a:spcPts val="3900"/>
              </a:lnSpc>
              <a:spcBef>
                <a:spcPct val="0"/>
              </a:spcBef>
            </a:pPr>
            <a:endParaRPr lang="en-US" sz="3000">
              <a:solidFill>
                <a:srgbClr val="000000"/>
              </a:solidFill>
              <a:latin typeface="Open Sau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79133"/>
            <a:ext cx="18288000" cy="9407867"/>
            <a:chOff x="0" y="0"/>
            <a:chExt cx="4862686" cy="2501504"/>
          </a:xfrm>
        </p:grpSpPr>
        <p:sp>
          <p:nvSpPr>
            <p:cNvPr id="18" name="Freeform 18"/>
            <p:cNvSpPr/>
            <p:nvPr/>
          </p:nvSpPr>
          <p:spPr>
            <a:xfrm>
              <a:off x="0" y="0"/>
              <a:ext cx="4862686" cy="2501504"/>
            </a:xfrm>
            <a:custGeom>
              <a:avLst/>
              <a:gdLst/>
              <a:ahLst/>
              <a:cxnLst/>
              <a:rect l="l" t="t" r="r" b="b"/>
              <a:pathLst>
                <a:path w="4862686" h="2501504">
                  <a:moveTo>
                    <a:pt x="0" y="0"/>
                  </a:moveTo>
                  <a:lnTo>
                    <a:pt x="4862686" y="0"/>
                  </a:lnTo>
                  <a:lnTo>
                    <a:pt x="4862686" y="2501504"/>
                  </a:lnTo>
                  <a:lnTo>
                    <a:pt x="0" y="2501504"/>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54800" y="4003277"/>
            <a:ext cx="800100" cy="800100"/>
          </a:xfrm>
          <a:prstGeom prst="rect">
            <a:avLst/>
          </a:prstGeom>
        </p:spPr>
      </p:pic>
      <p:pic>
        <p:nvPicPr>
          <p:cNvPr id="28" name="Picture 28"/>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628650" y="6759119"/>
            <a:ext cx="800100" cy="800100"/>
          </a:xfrm>
          <a:prstGeom prst="rect">
            <a:avLst/>
          </a:prstGeom>
        </p:spPr>
      </p:pic>
      <p:sp>
        <p:nvSpPr>
          <p:cNvPr id="29" name="TextBox 29"/>
          <p:cNvSpPr txBox="1"/>
          <p:nvPr/>
        </p:nvSpPr>
        <p:spPr>
          <a:xfrm>
            <a:off x="628650" y="2089377"/>
            <a:ext cx="15066345" cy="2781300"/>
          </a:xfrm>
          <a:prstGeom prst="rect">
            <a:avLst/>
          </a:prstGeom>
        </p:spPr>
        <p:txBody>
          <a:bodyPr lIns="0" tIns="0" rIns="0" bIns="0" rtlCol="0" anchor="t">
            <a:spAutoFit/>
          </a:bodyPr>
          <a:lstStyle/>
          <a:p>
            <a:pPr>
              <a:lnSpc>
                <a:spcPts val="6000"/>
              </a:lnSpc>
            </a:pPr>
            <a:r>
              <a:rPr lang="en-US" sz="5000">
                <a:solidFill>
                  <a:srgbClr val="000000"/>
                </a:solidFill>
                <a:latin typeface="Open Sauce SemiBold Bold"/>
              </a:rPr>
              <a:t>Subcategory Products Performances- Best vs Worst Selling, Most profitable:</a:t>
            </a:r>
          </a:p>
          <a:p>
            <a:pPr>
              <a:lnSpc>
                <a:spcPts val="9840"/>
              </a:lnSpc>
            </a:pPr>
            <a:endParaRPr lang="en-US" sz="5000">
              <a:solidFill>
                <a:srgbClr val="000000"/>
              </a:solidFill>
              <a:latin typeface="Open Sauce SemiBold Bold"/>
            </a:endParaRPr>
          </a:p>
        </p:txBody>
      </p:sp>
      <p:grpSp>
        <p:nvGrpSpPr>
          <p:cNvPr id="30" name="Group 30"/>
          <p:cNvGrpSpPr/>
          <p:nvPr/>
        </p:nvGrpSpPr>
        <p:grpSpPr>
          <a:xfrm>
            <a:off x="6979758" y="4178639"/>
            <a:ext cx="10940726" cy="5553764"/>
            <a:chOff x="0" y="0"/>
            <a:chExt cx="14587635" cy="7405019"/>
          </a:xfrm>
        </p:grpSpPr>
        <p:pic>
          <p:nvPicPr>
            <p:cNvPr id="31" name="Picture 31"/>
            <p:cNvPicPr>
              <a:picLocks noChangeAspect="1"/>
            </p:cNvPicPr>
            <p:nvPr/>
          </p:nvPicPr>
          <p:blipFill>
            <a:blip r:embed="rId26"/>
            <a:srcRect l="614" r="614"/>
            <a:stretch>
              <a:fillRect/>
            </a:stretch>
          </p:blipFill>
          <p:spPr>
            <a:xfrm>
              <a:off x="0" y="0"/>
              <a:ext cx="14587635" cy="7405019"/>
            </a:xfrm>
            <a:prstGeom prst="rect">
              <a:avLst/>
            </a:prstGeom>
          </p:spPr>
        </p:pic>
      </p:grpSp>
      <p:pic>
        <p:nvPicPr>
          <p:cNvPr id="32" name="Picture 32"/>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5491630" y="2043569"/>
            <a:ext cx="1864237" cy="1877895"/>
          </a:xfrm>
          <a:prstGeom prst="rect">
            <a:avLst/>
          </a:prstGeom>
        </p:spPr>
      </p:pic>
      <p:sp>
        <p:nvSpPr>
          <p:cNvPr id="33" name="TextBox 33"/>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4" name="TextBox 34"/>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5" name="TextBox 35"/>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6" name="Group 36"/>
          <p:cNvGrpSpPr/>
          <p:nvPr/>
        </p:nvGrpSpPr>
        <p:grpSpPr>
          <a:xfrm>
            <a:off x="1600768" y="4003277"/>
            <a:ext cx="5186504" cy="2242006"/>
            <a:chOff x="0" y="0"/>
            <a:chExt cx="6915339" cy="2989342"/>
          </a:xfrm>
        </p:grpSpPr>
        <p:sp>
          <p:nvSpPr>
            <p:cNvPr id="37" name="TextBox 37"/>
            <p:cNvSpPr txBox="1"/>
            <p:nvPr/>
          </p:nvSpPr>
          <p:spPr>
            <a:xfrm>
              <a:off x="0" y="1309344"/>
              <a:ext cx="6915339" cy="1679998"/>
            </a:xfrm>
            <a:prstGeom prst="rect">
              <a:avLst/>
            </a:prstGeom>
          </p:spPr>
          <p:txBody>
            <a:bodyPr lIns="0" tIns="0" rIns="0" bIns="0" rtlCol="0" anchor="t">
              <a:spAutoFit/>
            </a:bodyPr>
            <a:lstStyle/>
            <a:p>
              <a:pPr>
                <a:lnSpc>
                  <a:spcPts val="3380"/>
                </a:lnSpc>
              </a:pPr>
              <a:r>
                <a:rPr lang="en-US" sz="2600">
                  <a:solidFill>
                    <a:srgbClr val="000000"/>
                  </a:solidFill>
                  <a:latin typeface="Open Sauce"/>
                </a:rPr>
                <a:t>Copiers being a more intricate product sees the least bargain in price, followed by Phones. </a:t>
              </a:r>
            </a:p>
          </p:txBody>
        </p:sp>
        <p:sp>
          <p:nvSpPr>
            <p:cNvPr id="38" name="TextBox 38"/>
            <p:cNvSpPr txBox="1"/>
            <p:nvPr/>
          </p:nvSpPr>
          <p:spPr>
            <a:xfrm>
              <a:off x="0" y="-28575"/>
              <a:ext cx="6915339"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Front-runners</a:t>
              </a:r>
            </a:p>
          </p:txBody>
        </p:sp>
      </p:grpSp>
      <p:grpSp>
        <p:nvGrpSpPr>
          <p:cNvPr id="39" name="Group 39"/>
          <p:cNvGrpSpPr/>
          <p:nvPr/>
        </p:nvGrpSpPr>
        <p:grpSpPr>
          <a:xfrm>
            <a:off x="1509649" y="6759119"/>
            <a:ext cx="5470109" cy="3527881"/>
            <a:chOff x="0" y="0"/>
            <a:chExt cx="7293479" cy="4703842"/>
          </a:xfrm>
        </p:grpSpPr>
        <p:sp>
          <p:nvSpPr>
            <p:cNvPr id="40" name="TextBox 40"/>
            <p:cNvSpPr txBox="1"/>
            <p:nvPr/>
          </p:nvSpPr>
          <p:spPr>
            <a:xfrm>
              <a:off x="0" y="1309344"/>
              <a:ext cx="7293479" cy="3394498"/>
            </a:xfrm>
            <a:prstGeom prst="rect">
              <a:avLst/>
            </a:prstGeom>
          </p:spPr>
          <p:txBody>
            <a:bodyPr lIns="0" tIns="0" rIns="0" bIns="0" rtlCol="0" anchor="t">
              <a:spAutoFit/>
            </a:bodyPr>
            <a:lstStyle/>
            <a:p>
              <a:pPr>
                <a:lnSpc>
                  <a:spcPts val="3380"/>
                </a:lnSpc>
              </a:pPr>
              <a:r>
                <a:rPr lang="en-US" sz="2600">
                  <a:solidFill>
                    <a:srgbClr val="000000"/>
                  </a:solidFill>
                  <a:latin typeface="Open Sauce"/>
                </a:rPr>
                <a:t>Super Store can consider dropping from the product catalogue of Tables, bookcases etc or bargain for a lower price from the supplier.</a:t>
              </a:r>
            </a:p>
            <a:p>
              <a:pPr>
                <a:lnSpc>
                  <a:spcPts val="3380"/>
                </a:lnSpc>
              </a:pPr>
              <a:endParaRPr lang="en-US" sz="2600">
                <a:solidFill>
                  <a:srgbClr val="000000"/>
                </a:solidFill>
                <a:latin typeface="Open Sauce"/>
              </a:endParaRPr>
            </a:p>
          </p:txBody>
        </p:sp>
        <p:sp>
          <p:nvSpPr>
            <p:cNvPr id="41" name="TextBox 41"/>
            <p:cNvSpPr txBox="1"/>
            <p:nvPr/>
          </p:nvSpPr>
          <p:spPr>
            <a:xfrm>
              <a:off x="0" y="-28575"/>
              <a:ext cx="7293479"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Sink-holes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028700"/>
            <a:ext cx="18288000" cy="9258300"/>
            <a:chOff x="0" y="0"/>
            <a:chExt cx="4862686" cy="2461735"/>
          </a:xfrm>
        </p:grpSpPr>
        <p:sp>
          <p:nvSpPr>
            <p:cNvPr id="18" name="Freeform 18"/>
            <p:cNvSpPr/>
            <p:nvPr/>
          </p:nvSpPr>
          <p:spPr>
            <a:xfrm>
              <a:off x="0" y="0"/>
              <a:ext cx="4862686" cy="2461735"/>
            </a:xfrm>
            <a:custGeom>
              <a:avLst/>
              <a:gdLst/>
              <a:ahLst/>
              <a:cxnLst/>
              <a:rect l="l" t="t" r="r" b="b"/>
              <a:pathLst>
                <a:path w="4862686" h="2461735">
                  <a:moveTo>
                    <a:pt x="0" y="0"/>
                  </a:moveTo>
                  <a:lnTo>
                    <a:pt x="4862686" y="0"/>
                  </a:lnTo>
                  <a:lnTo>
                    <a:pt x="4862686" y="2461735"/>
                  </a:lnTo>
                  <a:lnTo>
                    <a:pt x="0" y="2461735"/>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00050" y="3132365"/>
            <a:ext cx="800100" cy="800100"/>
          </a:xfrm>
          <a:prstGeom prst="rect">
            <a:avLst/>
          </a:prstGeom>
        </p:spPr>
      </p:pic>
      <p:pic>
        <p:nvPicPr>
          <p:cNvPr id="28" name="Picture 28"/>
          <p:cNvPicPr>
            <a:picLocks noChangeAspect="1"/>
          </p:cNvPicPr>
          <p:nvPr/>
        </p:nvPicPr>
        <p:blipFill>
          <a:blip r:embed="rId24"/>
          <a:srcRect/>
          <a:stretch>
            <a:fillRect/>
          </a:stretch>
        </p:blipFill>
        <p:spPr>
          <a:xfrm>
            <a:off x="5168006" y="4576984"/>
            <a:ext cx="12264854" cy="5363886"/>
          </a:xfrm>
          <a:prstGeom prst="rect">
            <a:avLst/>
          </a:prstGeom>
        </p:spPr>
      </p:pic>
      <p:pic>
        <p:nvPicPr>
          <p:cNvPr id="29" name="Picture 29"/>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634525" y="8236634"/>
            <a:ext cx="1376501" cy="1186293"/>
          </a:xfrm>
          <a:prstGeom prst="rect">
            <a:avLst/>
          </a:prstGeom>
        </p:spPr>
      </p:pic>
      <p:sp>
        <p:nvSpPr>
          <p:cNvPr id="30" name="TextBox 30"/>
          <p:cNvSpPr txBox="1"/>
          <p:nvPr/>
        </p:nvSpPr>
        <p:spPr>
          <a:xfrm>
            <a:off x="628650" y="2098902"/>
            <a:ext cx="15066345" cy="838200"/>
          </a:xfrm>
          <a:prstGeom prst="rect">
            <a:avLst/>
          </a:prstGeom>
        </p:spPr>
        <p:txBody>
          <a:bodyPr lIns="0" tIns="0" rIns="0" bIns="0" rtlCol="0" anchor="t">
            <a:spAutoFit/>
          </a:bodyPr>
          <a:lstStyle/>
          <a:p>
            <a:pPr>
              <a:lnSpc>
                <a:spcPts val="6600"/>
              </a:lnSpc>
            </a:pPr>
            <a:r>
              <a:rPr lang="en-US" sz="5500">
                <a:solidFill>
                  <a:srgbClr val="000000"/>
                </a:solidFill>
                <a:latin typeface="Open Sauce SemiBold Bold"/>
              </a:rPr>
              <a:t>Sales vs Profit/Loss for Subcategories:</a:t>
            </a:r>
          </a:p>
        </p:txBody>
      </p:sp>
      <p:sp>
        <p:nvSpPr>
          <p:cNvPr id="31" name="TextBox 31"/>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2" name="TextBox 32"/>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3" name="TextBox 33"/>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4" name="Group 34"/>
          <p:cNvGrpSpPr/>
          <p:nvPr/>
        </p:nvGrpSpPr>
        <p:grpSpPr>
          <a:xfrm>
            <a:off x="1398426" y="2098902"/>
            <a:ext cx="15491148" cy="2242006"/>
            <a:chOff x="0" y="0"/>
            <a:chExt cx="20654864" cy="2989342"/>
          </a:xfrm>
        </p:grpSpPr>
        <p:sp>
          <p:nvSpPr>
            <p:cNvPr id="35" name="TextBox 35"/>
            <p:cNvSpPr txBox="1"/>
            <p:nvPr/>
          </p:nvSpPr>
          <p:spPr>
            <a:xfrm>
              <a:off x="0" y="1309344"/>
              <a:ext cx="20654864" cy="16799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Although the sales of Machines is the second highest, the profit incurred is significantly negligible in comparison due to the high average unit price. </a:t>
              </a:r>
            </a:p>
            <a:p>
              <a:pPr>
                <a:lnSpc>
                  <a:spcPts val="3380"/>
                </a:lnSpc>
              </a:pPr>
              <a:endParaRPr lang="en-US" sz="2600">
                <a:solidFill>
                  <a:srgbClr val="000000"/>
                </a:solidFill>
                <a:latin typeface="Open Sauce Bold"/>
              </a:endParaRPr>
            </a:p>
          </p:txBody>
        </p:sp>
        <p:sp>
          <p:nvSpPr>
            <p:cNvPr id="36" name="TextBox 36"/>
            <p:cNvSpPr txBox="1"/>
            <p:nvPr/>
          </p:nvSpPr>
          <p:spPr>
            <a:xfrm>
              <a:off x="0" y="-28575"/>
              <a:ext cx="20654864" cy="755015"/>
            </a:xfrm>
            <a:prstGeom prst="rect">
              <a:avLst/>
            </a:prstGeom>
          </p:spPr>
          <p:txBody>
            <a:bodyPr lIns="0" tIns="0" rIns="0" bIns="0" rtlCol="0" anchor="t">
              <a:spAutoFit/>
            </a:bodyPr>
            <a:lstStyle/>
            <a:p>
              <a:pPr>
                <a:lnSpc>
                  <a:spcPts val="4680"/>
                </a:lnSpc>
              </a:pPr>
              <a:endParaRPr/>
            </a:p>
          </p:txBody>
        </p:sp>
      </p:grpSp>
      <p:sp>
        <p:nvSpPr>
          <p:cNvPr id="37" name="TextBox 37"/>
          <p:cNvSpPr txBox="1"/>
          <p:nvPr/>
        </p:nvSpPr>
        <p:spPr>
          <a:xfrm>
            <a:off x="1398426" y="3503840"/>
            <a:ext cx="3360967" cy="573405"/>
          </a:xfrm>
          <a:prstGeom prst="rect">
            <a:avLst/>
          </a:prstGeom>
        </p:spPr>
        <p:txBody>
          <a:bodyPr lIns="0" tIns="0" rIns="0" bIns="0" rtlCol="0" anchor="t">
            <a:spAutoFit/>
          </a:bodyPr>
          <a:lstStyle/>
          <a:p>
            <a:pPr>
              <a:lnSpc>
                <a:spcPts val="4680"/>
              </a:lnSpc>
            </a:pPr>
            <a:endParaRPr/>
          </a:p>
        </p:txBody>
      </p:sp>
      <p:grpSp>
        <p:nvGrpSpPr>
          <p:cNvPr id="38" name="Group 38"/>
          <p:cNvGrpSpPr/>
          <p:nvPr/>
        </p:nvGrpSpPr>
        <p:grpSpPr>
          <a:xfrm>
            <a:off x="685272" y="3422877"/>
            <a:ext cx="4226923" cy="4813756"/>
            <a:chOff x="0" y="0"/>
            <a:chExt cx="5635898" cy="6418342"/>
          </a:xfrm>
        </p:grpSpPr>
        <p:sp>
          <p:nvSpPr>
            <p:cNvPr id="39" name="TextBox 39"/>
            <p:cNvSpPr txBox="1"/>
            <p:nvPr/>
          </p:nvSpPr>
          <p:spPr>
            <a:xfrm>
              <a:off x="0" y="1309344"/>
              <a:ext cx="5635898" cy="51089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Working with suppliers on lowering manufacturing cost or considering vertical integration will help reduce costs across different parts of its production process.</a:t>
              </a:r>
            </a:p>
            <a:p>
              <a:pPr>
                <a:lnSpc>
                  <a:spcPts val="3380"/>
                </a:lnSpc>
              </a:pPr>
              <a:endParaRPr lang="en-US" sz="2600">
                <a:solidFill>
                  <a:srgbClr val="000000"/>
                </a:solidFill>
                <a:latin typeface="Open Sauce Bold"/>
              </a:endParaRPr>
            </a:p>
          </p:txBody>
        </p:sp>
        <p:sp>
          <p:nvSpPr>
            <p:cNvPr id="40" name="TextBox 40"/>
            <p:cNvSpPr txBox="1"/>
            <p:nvPr/>
          </p:nvSpPr>
          <p:spPr>
            <a:xfrm>
              <a:off x="0" y="-28575"/>
              <a:ext cx="5635898" cy="755015"/>
            </a:xfrm>
            <a:prstGeom prst="rect">
              <a:avLst/>
            </a:prstGeom>
          </p:spPr>
          <p:txBody>
            <a:bodyPr lIns="0" tIns="0" rIns="0" bIns="0" rtlCol="0" anchor="t">
              <a:spAutoFit/>
            </a:bodyPr>
            <a:lstStyle/>
            <a:p>
              <a:pPr>
                <a:lnSpc>
                  <a:spcPts val="4680"/>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028700"/>
            <a:ext cx="18288000" cy="9258300"/>
            <a:chOff x="0" y="0"/>
            <a:chExt cx="4862686" cy="2461735"/>
          </a:xfrm>
        </p:grpSpPr>
        <p:sp>
          <p:nvSpPr>
            <p:cNvPr id="18" name="Freeform 18"/>
            <p:cNvSpPr/>
            <p:nvPr/>
          </p:nvSpPr>
          <p:spPr>
            <a:xfrm>
              <a:off x="0" y="0"/>
              <a:ext cx="4862686" cy="2461735"/>
            </a:xfrm>
            <a:custGeom>
              <a:avLst/>
              <a:gdLst/>
              <a:ahLst/>
              <a:cxnLst/>
              <a:rect l="l" t="t" r="r" b="b"/>
              <a:pathLst>
                <a:path w="4862686" h="2461735">
                  <a:moveTo>
                    <a:pt x="0" y="0"/>
                  </a:moveTo>
                  <a:lnTo>
                    <a:pt x="4862686" y="0"/>
                  </a:lnTo>
                  <a:lnTo>
                    <a:pt x="4862686" y="2461735"/>
                  </a:lnTo>
                  <a:lnTo>
                    <a:pt x="0" y="2461735"/>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00050" y="3132365"/>
            <a:ext cx="800100" cy="800100"/>
          </a:xfrm>
          <a:prstGeom prst="rect">
            <a:avLst/>
          </a:prstGeom>
        </p:spPr>
      </p:pic>
      <p:pic>
        <p:nvPicPr>
          <p:cNvPr id="28" name="Picture 28"/>
          <p:cNvPicPr>
            <a:picLocks noChangeAspect="1"/>
          </p:cNvPicPr>
          <p:nvPr/>
        </p:nvPicPr>
        <p:blipFill>
          <a:blip r:embed="rId24"/>
          <a:srcRect/>
          <a:stretch>
            <a:fillRect/>
          </a:stretch>
        </p:blipFill>
        <p:spPr>
          <a:xfrm>
            <a:off x="571995" y="4418240"/>
            <a:ext cx="12255682" cy="5335952"/>
          </a:xfrm>
          <a:prstGeom prst="rect">
            <a:avLst/>
          </a:prstGeom>
        </p:spPr>
      </p:pic>
      <p:sp>
        <p:nvSpPr>
          <p:cNvPr id="29" name="TextBox 29"/>
          <p:cNvSpPr txBox="1"/>
          <p:nvPr/>
        </p:nvSpPr>
        <p:spPr>
          <a:xfrm>
            <a:off x="628650" y="2098902"/>
            <a:ext cx="15066345" cy="838200"/>
          </a:xfrm>
          <a:prstGeom prst="rect">
            <a:avLst/>
          </a:prstGeom>
        </p:spPr>
        <p:txBody>
          <a:bodyPr lIns="0" tIns="0" rIns="0" bIns="0" rtlCol="0" anchor="t">
            <a:spAutoFit/>
          </a:bodyPr>
          <a:lstStyle/>
          <a:p>
            <a:pPr>
              <a:lnSpc>
                <a:spcPts val="6600"/>
              </a:lnSpc>
            </a:pPr>
            <a:r>
              <a:rPr lang="en-US" sz="5500">
                <a:solidFill>
                  <a:srgbClr val="000000"/>
                </a:solidFill>
                <a:latin typeface="Open Sauce SemiBold Bold"/>
              </a:rPr>
              <a:t>Average Unit Price Estimation:</a:t>
            </a:r>
          </a:p>
        </p:txBody>
      </p:sp>
      <p:sp>
        <p:nvSpPr>
          <p:cNvPr id="30" name="TextBox 30"/>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1" name="TextBox 31"/>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2" name="TextBox 32"/>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3" name="Group 33"/>
          <p:cNvGrpSpPr/>
          <p:nvPr/>
        </p:nvGrpSpPr>
        <p:grpSpPr>
          <a:xfrm>
            <a:off x="1398426" y="2098902"/>
            <a:ext cx="15491148" cy="2670631"/>
            <a:chOff x="0" y="0"/>
            <a:chExt cx="20654864" cy="3560842"/>
          </a:xfrm>
        </p:grpSpPr>
        <p:sp>
          <p:nvSpPr>
            <p:cNvPr id="34" name="TextBox 34"/>
            <p:cNvSpPr txBox="1"/>
            <p:nvPr/>
          </p:nvSpPr>
          <p:spPr>
            <a:xfrm>
              <a:off x="0" y="1309344"/>
              <a:ext cx="20654864" cy="22514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Estimated cost price per unit shows Tables to be the third highest(~$100) which helps us better understand that the sales of this subcategory is not significant and the superstore could consider discontinuing the product. </a:t>
              </a:r>
            </a:p>
            <a:p>
              <a:pPr>
                <a:lnSpc>
                  <a:spcPts val="3380"/>
                </a:lnSpc>
              </a:pPr>
              <a:endParaRPr lang="en-US" sz="2600">
                <a:solidFill>
                  <a:srgbClr val="000000"/>
                </a:solidFill>
                <a:latin typeface="Open Sauce Bold"/>
              </a:endParaRPr>
            </a:p>
          </p:txBody>
        </p:sp>
        <p:sp>
          <p:nvSpPr>
            <p:cNvPr id="35" name="TextBox 35"/>
            <p:cNvSpPr txBox="1"/>
            <p:nvPr/>
          </p:nvSpPr>
          <p:spPr>
            <a:xfrm>
              <a:off x="0" y="-28575"/>
              <a:ext cx="20654864" cy="755015"/>
            </a:xfrm>
            <a:prstGeom prst="rect">
              <a:avLst/>
            </a:prstGeom>
          </p:spPr>
          <p:txBody>
            <a:bodyPr lIns="0" tIns="0" rIns="0" bIns="0" rtlCol="0" anchor="t">
              <a:spAutoFit/>
            </a:bodyPr>
            <a:lstStyle/>
            <a:p>
              <a:pPr>
                <a:lnSpc>
                  <a:spcPts val="4680"/>
                </a:lnSpc>
              </a:pPr>
              <a:endParaRPr/>
            </a:p>
          </p:txBody>
        </p:sp>
      </p:grpSp>
      <p:grpSp>
        <p:nvGrpSpPr>
          <p:cNvPr id="36" name="Group 36"/>
          <p:cNvGrpSpPr/>
          <p:nvPr/>
        </p:nvGrpSpPr>
        <p:grpSpPr>
          <a:xfrm>
            <a:off x="13229315" y="4102294"/>
            <a:ext cx="4793697" cy="5671006"/>
            <a:chOff x="0" y="0"/>
            <a:chExt cx="6391596" cy="7561342"/>
          </a:xfrm>
        </p:grpSpPr>
        <p:sp>
          <p:nvSpPr>
            <p:cNvPr id="37" name="TextBox 37"/>
            <p:cNvSpPr txBox="1"/>
            <p:nvPr/>
          </p:nvSpPr>
          <p:spPr>
            <a:xfrm>
              <a:off x="0" y="1309344"/>
              <a:ext cx="6391596" cy="62519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Storage and supplies are the most expensive sub-categories of around USD 75. While Storage contributes to the highest profitability for this category, supplies however has a loss incurring. Hence pricing restructure for the same must be considered.</a:t>
              </a:r>
            </a:p>
            <a:p>
              <a:pPr>
                <a:lnSpc>
                  <a:spcPts val="3380"/>
                </a:lnSpc>
              </a:pPr>
              <a:endParaRPr lang="en-US" sz="2600">
                <a:solidFill>
                  <a:srgbClr val="000000"/>
                </a:solidFill>
                <a:latin typeface="Open Sauce Bold"/>
              </a:endParaRPr>
            </a:p>
          </p:txBody>
        </p:sp>
        <p:sp>
          <p:nvSpPr>
            <p:cNvPr id="38" name="TextBox 38"/>
            <p:cNvSpPr txBox="1"/>
            <p:nvPr/>
          </p:nvSpPr>
          <p:spPr>
            <a:xfrm>
              <a:off x="0" y="-28575"/>
              <a:ext cx="6391596" cy="755015"/>
            </a:xfrm>
            <a:prstGeom prst="rect">
              <a:avLst/>
            </a:prstGeom>
          </p:spPr>
          <p:txBody>
            <a:bodyPr lIns="0" tIns="0" rIns="0" bIns="0" rtlCol="0" anchor="t">
              <a:spAutoFit/>
            </a:bodyPr>
            <a:lstStyle/>
            <a:p>
              <a:pPr>
                <a:lnSpc>
                  <a:spcPts val="4680"/>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79133"/>
            <a:ext cx="18288000" cy="9407867"/>
            <a:chOff x="0" y="0"/>
            <a:chExt cx="4862686" cy="2501504"/>
          </a:xfrm>
        </p:grpSpPr>
        <p:sp>
          <p:nvSpPr>
            <p:cNvPr id="18" name="Freeform 18"/>
            <p:cNvSpPr/>
            <p:nvPr/>
          </p:nvSpPr>
          <p:spPr>
            <a:xfrm>
              <a:off x="0" y="0"/>
              <a:ext cx="4862686" cy="2501504"/>
            </a:xfrm>
            <a:custGeom>
              <a:avLst/>
              <a:gdLst/>
              <a:ahLst/>
              <a:cxnLst/>
              <a:rect l="l" t="t" r="r" b="b"/>
              <a:pathLst>
                <a:path w="4862686" h="2501504">
                  <a:moveTo>
                    <a:pt x="0" y="0"/>
                  </a:moveTo>
                  <a:lnTo>
                    <a:pt x="4862686" y="0"/>
                  </a:lnTo>
                  <a:lnTo>
                    <a:pt x="4862686" y="2501504"/>
                  </a:lnTo>
                  <a:lnTo>
                    <a:pt x="0" y="2501504"/>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400050" y="3132365"/>
            <a:ext cx="800100" cy="800100"/>
          </a:xfrm>
          <a:prstGeom prst="rect">
            <a:avLst/>
          </a:prstGeom>
        </p:spPr>
      </p:pic>
      <p:sp>
        <p:nvSpPr>
          <p:cNvPr id="28" name="TextBox 28"/>
          <p:cNvSpPr txBox="1"/>
          <p:nvPr/>
        </p:nvSpPr>
        <p:spPr>
          <a:xfrm>
            <a:off x="628650" y="2098902"/>
            <a:ext cx="15066345" cy="2066925"/>
          </a:xfrm>
          <a:prstGeom prst="rect">
            <a:avLst/>
          </a:prstGeom>
        </p:spPr>
        <p:txBody>
          <a:bodyPr lIns="0" tIns="0" rIns="0" bIns="0" rtlCol="0" anchor="t">
            <a:spAutoFit/>
          </a:bodyPr>
          <a:lstStyle/>
          <a:p>
            <a:pPr>
              <a:lnSpc>
                <a:spcPts val="6480"/>
              </a:lnSpc>
            </a:pPr>
            <a:r>
              <a:rPr lang="en-US" sz="5400">
                <a:solidFill>
                  <a:srgbClr val="000000"/>
                </a:solidFill>
                <a:latin typeface="Open Sauce SemiBold Bold"/>
              </a:rPr>
              <a:t>Scope to Advance:</a:t>
            </a:r>
          </a:p>
          <a:p>
            <a:pPr>
              <a:lnSpc>
                <a:spcPts val="9840"/>
              </a:lnSpc>
            </a:pPr>
            <a:endParaRPr lang="en-US" sz="5400">
              <a:solidFill>
                <a:srgbClr val="000000"/>
              </a:solidFill>
              <a:latin typeface="Open Sauce SemiBold Bold"/>
            </a:endParaRPr>
          </a:p>
        </p:txBody>
      </p:sp>
      <p:pic>
        <p:nvPicPr>
          <p:cNvPr id="29" name="Picture 29"/>
          <p:cNvPicPr>
            <a:picLocks noChangeAspect="1"/>
          </p:cNvPicPr>
          <p:nvPr/>
        </p:nvPicPr>
        <p:blipFill>
          <a:blip r:embed="rId24"/>
          <a:srcRect t="940" b="940"/>
          <a:stretch>
            <a:fillRect/>
          </a:stretch>
        </p:blipFill>
        <p:spPr>
          <a:xfrm>
            <a:off x="8962483" y="2468264"/>
            <a:ext cx="7730388" cy="6117436"/>
          </a:xfrm>
          <a:prstGeom prst="rect">
            <a:avLst/>
          </a:prstGeom>
        </p:spPr>
      </p:pic>
      <p:sp>
        <p:nvSpPr>
          <p:cNvPr id="30" name="TextBox 30"/>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1" name="TextBox 31"/>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2" name="TextBox 32"/>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3" name="Group 33"/>
          <p:cNvGrpSpPr/>
          <p:nvPr/>
        </p:nvGrpSpPr>
        <p:grpSpPr>
          <a:xfrm>
            <a:off x="1354900" y="3132365"/>
            <a:ext cx="6421616" cy="3956506"/>
            <a:chOff x="0" y="0"/>
            <a:chExt cx="8562155" cy="5275342"/>
          </a:xfrm>
        </p:grpSpPr>
        <p:sp>
          <p:nvSpPr>
            <p:cNvPr id="34" name="TextBox 34"/>
            <p:cNvSpPr txBox="1"/>
            <p:nvPr/>
          </p:nvSpPr>
          <p:spPr>
            <a:xfrm>
              <a:off x="0" y="1309344"/>
              <a:ext cx="8562155" cy="39659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Despite being most profitable, Copiers sell the least (only 234), but as it is a relatively expensive office equipment that is usually used for few years, it is understandable that it sells the least among all.</a:t>
              </a:r>
            </a:p>
            <a:p>
              <a:pPr>
                <a:lnSpc>
                  <a:spcPts val="3380"/>
                </a:lnSpc>
              </a:pPr>
              <a:endParaRPr lang="en-US" sz="2600">
                <a:solidFill>
                  <a:srgbClr val="000000"/>
                </a:solidFill>
                <a:latin typeface="Open Sauce Bold"/>
              </a:endParaRPr>
            </a:p>
          </p:txBody>
        </p:sp>
        <p:sp>
          <p:nvSpPr>
            <p:cNvPr id="35" name="TextBox 35"/>
            <p:cNvSpPr txBox="1"/>
            <p:nvPr/>
          </p:nvSpPr>
          <p:spPr>
            <a:xfrm>
              <a:off x="0" y="-28575"/>
              <a:ext cx="8562155"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Pull back</a:t>
              </a:r>
            </a:p>
          </p:txBody>
        </p:sp>
      </p:grpSp>
      <p:pic>
        <p:nvPicPr>
          <p:cNvPr id="36" name="Picture 36"/>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456936" y="6784190"/>
            <a:ext cx="800100" cy="800100"/>
          </a:xfrm>
          <a:prstGeom prst="rect">
            <a:avLst/>
          </a:prstGeom>
        </p:spPr>
      </p:pic>
      <p:grpSp>
        <p:nvGrpSpPr>
          <p:cNvPr id="37" name="Group 37"/>
          <p:cNvGrpSpPr/>
          <p:nvPr/>
        </p:nvGrpSpPr>
        <p:grpSpPr>
          <a:xfrm>
            <a:off x="1354900" y="6784190"/>
            <a:ext cx="6421616" cy="3527881"/>
            <a:chOff x="0" y="0"/>
            <a:chExt cx="8562155" cy="4703842"/>
          </a:xfrm>
        </p:grpSpPr>
        <p:sp>
          <p:nvSpPr>
            <p:cNvPr id="38" name="TextBox 38"/>
            <p:cNvSpPr txBox="1"/>
            <p:nvPr/>
          </p:nvSpPr>
          <p:spPr>
            <a:xfrm>
              <a:off x="0" y="1309344"/>
              <a:ext cx="8562155" cy="33944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Super Store should ensure inventory are always well-stocked for the top selling sub-category such as Binders, Paper, Furnishings and Phones.</a:t>
              </a:r>
            </a:p>
            <a:p>
              <a:pPr>
                <a:lnSpc>
                  <a:spcPts val="3380"/>
                </a:lnSpc>
              </a:pPr>
              <a:endParaRPr lang="en-US" sz="2600">
                <a:solidFill>
                  <a:srgbClr val="000000"/>
                </a:solidFill>
                <a:latin typeface="Open Sauce Bold"/>
              </a:endParaRPr>
            </a:p>
            <a:p>
              <a:pPr>
                <a:lnSpc>
                  <a:spcPts val="3380"/>
                </a:lnSpc>
              </a:pPr>
              <a:endParaRPr lang="en-US" sz="2600">
                <a:solidFill>
                  <a:srgbClr val="000000"/>
                </a:solidFill>
                <a:latin typeface="Open Sauce Bold"/>
              </a:endParaRPr>
            </a:p>
          </p:txBody>
        </p:sp>
        <p:sp>
          <p:nvSpPr>
            <p:cNvPr id="39" name="TextBox 39"/>
            <p:cNvSpPr txBox="1"/>
            <p:nvPr/>
          </p:nvSpPr>
          <p:spPr>
            <a:xfrm>
              <a:off x="0" y="-28575"/>
              <a:ext cx="8562155"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Push back</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192765" cy="9261343"/>
            </a:xfrm>
            <a:prstGeom prst="rect">
              <a:avLst/>
            </a:prstGeom>
          </p:spPr>
        </p:pic>
        <p:sp>
          <p:nvSpPr>
            <p:cNvPr id="4" name="TextBox 4"/>
            <p:cNvSpPr txBox="1"/>
            <p:nvPr/>
          </p:nvSpPr>
          <p:spPr>
            <a:xfrm>
              <a:off x="1987952"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528147" y="0"/>
              <a:ext cx="18192765" cy="926134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36550" y="468689"/>
              <a:ext cx="400812" cy="38769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02535" y="468689"/>
              <a:ext cx="387694" cy="387694"/>
            </a:xfrm>
            <a:prstGeom prst="rect">
              <a:avLst/>
            </a:prstGeom>
          </p:spPr>
        </p:pic>
        <p:sp>
          <p:nvSpPr>
            <p:cNvPr id="8" name="TextBox 8"/>
            <p:cNvSpPr txBox="1"/>
            <p:nvPr/>
          </p:nvSpPr>
          <p:spPr>
            <a:xfrm>
              <a:off x="4516099"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Proprietors</a:t>
              </a:r>
            </a:p>
          </p:txBody>
        </p:sp>
        <p:grpSp>
          <p:nvGrpSpPr>
            <p:cNvPr id="9" name="Group 9"/>
            <p:cNvGrpSpPr/>
            <p:nvPr/>
          </p:nvGrpSpPr>
          <p:grpSpPr>
            <a:xfrm>
              <a:off x="0" y="1358599"/>
              <a:ext cx="24384000" cy="12227387"/>
              <a:chOff x="0" y="0"/>
              <a:chExt cx="4862686" cy="2438400"/>
            </a:xfrm>
          </p:grpSpPr>
          <p:sp>
            <p:nvSpPr>
              <p:cNvPr id="10" name="Freeform 10"/>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2" name="AutoShape 12"/>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3" name="AutoShape 13"/>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00200" y="1795007"/>
              <a:ext cx="412665" cy="425827"/>
            </a:xfrm>
            <a:prstGeom prst="rect">
              <a:avLst/>
            </a:prstGeom>
          </p:spPr>
        </p:pic>
        <p:grpSp>
          <p:nvGrpSpPr>
            <p:cNvPr id="15" name="Group 15"/>
            <p:cNvGrpSpPr/>
            <p:nvPr/>
          </p:nvGrpSpPr>
          <p:grpSpPr>
            <a:xfrm>
              <a:off x="2134357" y="1667637"/>
              <a:ext cx="20878043" cy="680568"/>
              <a:chOff x="0" y="0"/>
              <a:chExt cx="12467294" cy="406400"/>
            </a:xfrm>
          </p:grpSpPr>
          <p:sp>
            <p:nvSpPr>
              <p:cNvPr id="16" name="Freeform 16"/>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17" name="TextBox 17"/>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37202" y="1795007"/>
              <a:ext cx="445257" cy="425827"/>
            </a:xfrm>
            <a:prstGeom prst="rect">
              <a:avLst/>
            </a:prstGeom>
          </p:spPr>
        </p:pic>
        <p:grpSp>
          <p:nvGrpSpPr>
            <p:cNvPr id="19" name="Group 19"/>
            <p:cNvGrpSpPr/>
            <p:nvPr/>
          </p:nvGrpSpPr>
          <p:grpSpPr>
            <a:xfrm>
              <a:off x="447964" y="221133"/>
              <a:ext cx="796139" cy="79613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2" name="TextBox 22"/>
            <p:cNvSpPr txBox="1"/>
            <p:nvPr/>
          </p:nvSpPr>
          <p:spPr>
            <a:xfrm>
              <a:off x="3011059" y="1710529"/>
              <a:ext cx="11610319" cy="547158"/>
            </a:xfrm>
            <a:prstGeom prst="rect">
              <a:avLst/>
            </a:prstGeom>
          </p:spPr>
          <p:txBody>
            <a:bodyPr lIns="0" tIns="0" rIns="0" bIns="0" rtlCol="0" anchor="t">
              <a:spAutoFit/>
            </a:bodyPr>
            <a:lstStyle/>
            <a:p>
              <a:pPr>
                <a:lnSpc>
                  <a:spcPts val="3499"/>
                </a:lnSpc>
              </a:pPr>
              <a:r>
                <a:rPr lang="en-US" sz="2499">
                  <a:solidFill>
                    <a:srgbClr val="48494E"/>
                  </a:solidFill>
                  <a:latin typeface="Open Sauce"/>
                </a:rPr>
                <a:t>Team Members</a:t>
              </a:r>
            </a:p>
          </p:txBody>
        </p:sp>
      </p:grpSp>
      <p:grpSp>
        <p:nvGrpSpPr>
          <p:cNvPr id="23" name="Group 23"/>
          <p:cNvGrpSpPr>
            <a:grpSpLocks noChangeAspect="1"/>
          </p:cNvGrpSpPr>
          <p:nvPr/>
        </p:nvGrpSpPr>
        <p:grpSpPr>
          <a:xfrm>
            <a:off x="12944679" y="4331751"/>
            <a:ext cx="3138847" cy="3138835"/>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a:stretch>
            </a:blipFill>
          </p:spPr>
        </p:sp>
      </p:grpSp>
      <p:grpSp>
        <p:nvGrpSpPr>
          <p:cNvPr id="25" name="Group 25"/>
          <p:cNvGrpSpPr>
            <a:grpSpLocks noChangeAspect="1"/>
          </p:cNvGrpSpPr>
          <p:nvPr/>
        </p:nvGrpSpPr>
        <p:grpSpPr>
          <a:xfrm>
            <a:off x="9029413" y="4331751"/>
            <a:ext cx="3138847" cy="3138835"/>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t="-60323" b="-56479"/>
              </a:stretch>
            </a:blipFill>
          </p:spPr>
        </p:sp>
      </p:grpSp>
      <p:grpSp>
        <p:nvGrpSpPr>
          <p:cNvPr id="27" name="Group 27"/>
          <p:cNvGrpSpPr>
            <a:grpSpLocks noChangeAspect="1"/>
          </p:cNvGrpSpPr>
          <p:nvPr/>
        </p:nvGrpSpPr>
        <p:grpSpPr>
          <a:xfrm>
            <a:off x="5114148" y="4331751"/>
            <a:ext cx="3138847" cy="3138835"/>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6727" r="-8673"/>
              </a:stretch>
            </a:blipFill>
          </p:spPr>
        </p:sp>
      </p:grpSp>
      <p:grpSp>
        <p:nvGrpSpPr>
          <p:cNvPr id="29" name="Group 29"/>
          <p:cNvGrpSpPr>
            <a:grpSpLocks noChangeAspect="1"/>
          </p:cNvGrpSpPr>
          <p:nvPr/>
        </p:nvGrpSpPr>
        <p:grpSpPr>
          <a:xfrm>
            <a:off x="1198882" y="4331751"/>
            <a:ext cx="3138847" cy="3138835"/>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t="-12500" b="-12500"/>
              </a:stretch>
            </a:blipFill>
          </p:spPr>
        </p:sp>
      </p:grpSp>
      <p:sp>
        <p:nvSpPr>
          <p:cNvPr id="31" name="TextBox 31"/>
          <p:cNvSpPr txBox="1"/>
          <p:nvPr/>
        </p:nvSpPr>
        <p:spPr>
          <a:xfrm>
            <a:off x="1028700" y="2331501"/>
            <a:ext cx="8415320" cy="1314450"/>
          </a:xfrm>
          <a:prstGeom prst="rect">
            <a:avLst/>
          </a:prstGeom>
        </p:spPr>
        <p:txBody>
          <a:bodyPr lIns="0" tIns="0" rIns="0" bIns="0" rtlCol="0" anchor="t">
            <a:spAutoFit/>
          </a:bodyPr>
          <a:lstStyle/>
          <a:p>
            <a:pPr>
              <a:lnSpc>
                <a:spcPts val="10319"/>
              </a:lnSpc>
            </a:pPr>
            <a:r>
              <a:rPr lang="en-US" sz="8599">
                <a:solidFill>
                  <a:srgbClr val="000000"/>
                </a:solidFill>
                <a:latin typeface="Open Sauce SemiBold Bold"/>
              </a:rPr>
              <a:t>Group 2</a:t>
            </a:r>
          </a:p>
        </p:txBody>
      </p:sp>
      <p:sp>
        <p:nvSpPr>
          <p:cNvPr id="32" name="TextBox 32"/>
          <p:cNvSpPr txBox="1"/>
          <p:nvPr/>
        </p:nvSpPr>
        <p:spPr>
          <a:xfrm>
            <a:off x="1241148" y="8128593"/>
            <a:ext cx="3054316" cy="1163955"/>
          </a:xfrm>
          <a:prstGeom prst="rect">
            <a:avLst/>
          </a:prstGeom>
        </p:spPr>
        <p:txBody>
          <a:bodyPr lIns="0" tIns="0" rIns="0" bIns="0" rtlCol="0" anchor="t">
            <a:spAutoFit/>
          </a:bodyPr>
          <a:lstStyle/>
          <a:p>
            <a:pPr algn="ctr">
              <a:lnSpc>
                <a:spcPts val="4680"/>
              </a:lnSpc>
            </a:pPr>
            <a:r>
              <a:rPr lang="en-US" sz="3600">
                <a:solidFill>
                  <a:srgbClr val="000000"/>
                </a:solidFill>
                <a:latin typeface="Open Sauce SemiBold Bold"/>
              </a:rPr>
              <a:t>Kamalika Das</a:t>
            </a:r>
          </a:p>
        </p:txBody>
      </p:sp>
      <p:sp>
        <p:nvSpPr>
          <p:cNvPr id="33" name="TextBox 33"/>
          <p:cNvSpPr txBox="1"/>
          <p:nvPr/>
        </p:nvSpPr>
        <p:spPr>
          <a:xfrm>
            <a:off x="5156413" y="8128593"/>
            <a:ext cx="3054316" cy="1163955"/>
          </a:xfrm>
          <a:prstGeom prst="rect">
            <a:avLst/>
          </a:prstGeom>
        </p:spPr>
        <p:txBody>
          <a:bodyPr lIns="0" tIns="0" rIns="0" bIns="0" rtlCol="0" anchor="t">
            <a:spAutoFit/>
          </a:bodyPr>
          <a:lstStyle/>
          <a:p>
            <a:pPr algn="ctr">
              <a:lnSpc>
                <a:spcPts val="4680"/>
              </a:lnSpc>
            </a:pPr>
            <a:r>
              <a:rPr lang="en-US" sz="3600">
                <a:solidFill>
                  <a:srgbClr val="000000"/>
                </a:solidFill>
                <a:latin typeface="Open Sauce SemiBold Bold"/>
              </a:rPr>
              <a:t>Keerthana Nemili</a:t>
            </a:r>
          </a:p>
        </p:txBody>
      </p:sp>
      <p:sp>
        <p:nvSpPr>
          <p:cNvPr id="34" name="TextBox 34"/>
          <p:cNvSpPr txBox="1"/>
          <p:nvPr/>
        </p:nvSpPr>
        <p:spPr>
          <a:xfrm>
            <a:off x="12986944" y="8128593"/>
            <a:ext cx="3054316" cy="1163955"/>
          </a:xfrm>
          <a:prstGeom prst="rect">
            <a:avLst/>
          </a:prstGeom>
        </p:spPr>
        <p:txBody>
          <a:bodyPr lIns="0" tIns="0" rIns="0" bIns="0" rtlCol="0" anchor="t">
            <a:spAutoFit/>
          </a:bodyPr>
          <a:lstStyle/>
          <a:p>
            <a:pPr algn="ctr">
              <a:lnSpc>
                <a:spcPts val="4680"/>
              </a:lnSpc>
            </a:pPr>
            <a:r>
              <a:rPr lang="en-US" sz="3600">
                <a:solidFill>
                  <a:srgbClr val="000000"/>
                </a:solidFill>
                <a:latin typeface="Open Sauce SemiBold Bold"/>
              </a:rPr>
              <a:t>Payal Pandya</a:t>
            </a:r>
          </a:p>
        </p:txBody>
      </p:sp>
      <p:sp>
        <p:nvSpPr>
          <p:cNvPr id="35" name="TextBox 35"/>
          <p:cNvSpPr txBox="1"/>
          <p:nvPr/>
        </p:nvSpPr>
        <p:spPr>
          <a:xfrm>
            <a:off x="9071679" y="8128593"/>
            <a:ext cx="3054316" cy="1163955"/>
          </a:xfrm>
          <a:prstGeom prst="rect">
            <a:avLst/>
          </a:prstGeom>
        </p:spPr>
        <p:txBody>
          <a:bodyPr lIns="0" tIns="0" rIns="0" bIns="0" rtlCol="0" anchor="t">
            <a:spAutoFit/>
          </a:bodyPr>
          <a:lstStyle/>
          <a:p>
            <a:pPr algn="ctr">
              <a:lnSpc>
                <a:spcPts val="4680"/>
              </a:lnSpc>
            </a:pPr>
            <a:r>
              <a:rPr lang="en-US" sz="3600">
                <a:solidFill>
                  <a:srgbClr val="000000"/>
                </a:solidFill>
                <a:latin typeface="Open Sauce SemiBold Bold"/>
              </a:rPr>
              <a:t>Manoj Padmaraju</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79133"/>
            <a:ext cx="18288000" cy="9407867"/>
            <a:chOff x="0" y="0"/>
            <a:chExt cx="4862686" cy="2501504"/>
          </a:xfrm>
        </p:grpSpPr>
        <p:sp>
          <p:nvSpPr>
            <p:cNvPr id="18" name="Freeform 18"/>
            <p:cNvSpPr/>
            <p:nvPr/>
          </p:nvSpPr>
          <p:spPr>
            <a:xfrm>
              <a:off x="0" y="0"/>
              <a:ext cx="4862686" cy="2501504"/>
            </a:xfrm>
            <a:custGeom>
              <a:avLst/>
              <a:gdLst/>
              <a:ahLst/>
              <a:cxnLst/>
              <a:rect l="l" t="t" r="r" b="b"/>
              <a:pathLst>
                <a:path w="4862686" h="2501504">
                  <a:moveTo>
                    <a:pt x="0" y="0"/>
                  </a:moveTo>
                  <a:lnTo>
                    <a:pt x="4862686" y="0"/>
                  </a:lnTo>
                  <a:lnTo>
                    <a:pt x="4862686" y="2501504"/>
                  </a:lnTo>
                  <a:lnTo>
                    <a:pt x="0" y="2501504"/>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l="906" r="906"/>
          <a:stretch>
            <a:fillRect/>
          </a:stretch>
        </p:blipFill>
        <p:spPr>
          <a:xfrm>
            <a:off x="323908" y="3700463"/>
            <a:ext cx="11894600" cy="5037856"/>
          </a:xfrm>
          <a:prstGeom prst="rect">
            <a:avLst/>
          </a:prstGeom>
        </p:spPr>
      </p:pic>
      <p:pic>
        <p:nvPicPr>
          <p:cNvPr id="28" name="Picture 28"/>
          <p:cNvPicPr>
            <a:picLocks noChangeAspect="1"/>
          </p:cNvPicPr>
          <p:nvPr/>
        </p:nvPicPr>
        <p:blipFill>
          <a:blip r:embed="rId23"/>
          <a:srcRect/>
          <a:stretch>
            <a:fillRect/>
          </a:stretch>
        </p:blipFill>
        <p:spPr>
          <a:xfrm>
            <a:off x="12571351" y="3700463"/>
            <a:ext cx="5239340" cy="5076880"/>
          </a:xfrm>
          <a:prstGeom prst="rect">
            <a:avLst/>
          </a:prstGeom>
        </p:spPr>
      </p:pic>
      <p:sp>
        <p:nvSpPr>
          <p:cNvPr id="29" name="TextBox 29"/>
          <p:cNvSpPr txBox="1"/>
          <p:nvPr/>
        </p:nvSpPr>
        <p:spPr>
          <a:xfrm>
            <a:off x="261702" y="2257425"/>
            <a:ext cx="15066345" cy="2886075"/>
          </a:xfrm>
          <a:prstGeom prst="rect">
            <a:avLst/>
          </a:prstGeom>
        </p:spPr>
        <p:txBody>
          <a:bodyPr lIns="0" tIns="0" rIns="0" bIns="0" rtlCol="0" anchor="t">
            <a:spAutoFit/>
          </a:bodyPr>
          <a:lstStyle/>
          <a:p>
            <a:pPr>
              <a:lnSpc>
                <a:spcPts val="6480"/>
              </a:lnSpc>
            </a:pPr>
            <a:r>
              <a:rPr lang="en-US" sz="5400">
                <a:solidFill>
                  <a:srgbClr val="000000"/>
                </a:solidFill>
                <a:latin typeface="Open Sauce SemiBold Bold"/>
              </a:rPr>
              <a:t>Which Region is the Most Profitable?</a:t>
            </a:r>
          </a:p>
          <a:p>
            <a:pPr>
              <a:lnSpc>
                <a:spcPts val="6480"/>
              </a:lnSpc>
            </a:pPr>
            <a:endParaRPr lang="en-US" sz="5400">
              <a:solidFill>
                <a:srgbClr val="000000"/>
              </a:solidFill>
              <a:latin typeface="Open Sauce SemiBold Bold"/>
            </a:endParaRPr>
          </a:p>
          <a:p>
            <a:pPr>
              <a:lnSpc>
                <a:spcPts val="9840"/>
              </a:lnSpc>
            </a:pPr>
            <a:endParaRPr lang="en-US" sz="5400">
              <a:solidFill>
                <a:srgbClr val="000000"/>
              </a:solidFill>
              <a:latin typeface="Open Sauce SemiBold Bold"/>
            </a:endParaRPr>
          </a:p>
        </p:txBody>
      </p:sp>
      <p:sp>
        <p:nvSpPr>
          <p:cNvPr id="30" name="TextBox 30"/>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1" name="TextBox 31"/>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2" name="TextBox 32"/>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3" name="TextBox 33"/>
          <p:cNvSpPr txBox="1"/>
          <p:nvPr/>
        </p:nvSpPr>
        <p:spPr>
          <a:xfrm>
            <a:off x="7123135" y="2122259"/>
            <a:ext cx="6521439" cy="573405"/>
          </a:xfrm>
          <a:prstGeom prst="rect">
            <a:avLst/>
          </a:prstGeom>
        </p:spPr>
        <p:txBody>
          <a:bodyPr lIns="0" tIns="0" rIns="0" bIns="0" rtlCol="0" anchor="t">
            <a:spAutoFit/>
          </a:bodyPr>
          <a:lstStyle/>
          <a:p>
            <a:pPr>
              <a:lnSpc>
                <a:spcPts val="4680"/>
              </a:lnSpc>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9525" y="879133"/>
            <a:ext cx="18288000" cy="9407867"/>
            <a:chOff x="0" y="0"/>
            <a:chExt cx="4862686" cy="2501504"/>
          </a:xfrm>
        </p:grpSpPr>
        <p:sp>
          <p:nvSpPr>
            <p:cNvPr id="18" name="Freeform 18"/>
            <p:cNvSpPr/>
            <p:nvPr/>
          </p:nvSpPr>
          <p:spPr>
            <a:xfrm>
              <a:off x="0" y="0"/>
              <a:ext cx="4862686" cy="2501504"/>
            </a:xfrm>
            <a:custGeom>
              <a:avLst/>
              <a:gdLst/>
              <a:ahLst/>
              <a:cxnLst/>
              <a:rect l="l" t="t" r="r" b="b"/>
              <a:pathLst>
                <a:path w="4862686" h="2501504">
                  <a:moveTo>
                    <a:pt x="0" y="0"/>
                  </a:moveTo>
                  <a:lnTo>
                    <a:pt x="4862686" y="0"/>
                  </a:lnTo>
                  <a:lnTo>
                    <a:pt x="4862686" y="2501504"/>
                  </a:lnTo>
                  <a:lnTo>
                    <a:pt x="0" y="2501504"/>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l="180" r="2642" b="2716"/>
          <a:stretch>
            <a:fillRect/>
          </a:stretch>
        </p:blipFill>
        <p:spPr>
          <a:xfrm>
            <a:off x="933077" y="2525414"/>
            <a:ext cx="8609697" cy="7761586"/>
          </a:xfrm>
          <a:prstGeom prst="rect">
            <a:avLst/>
          </a:prstGeom>
        </p:spPr>
      </p:pic>
      <p:sp>
        <p:nvSpPr>
          <p:cNvPr id="28" name="TextBox 28"/>
          <p:cNvSpPr txBox="1"/>
          <p:nvPr/>
        </p:nvSpPr>
        <p:spPr>
          <a:xfrm>
            <a:off x="3222533" y="1932438"/>
            <a:ext cx="15066345" cy="1638300"/>
          </a:xfrm>
          <a:prstGeom prst="rect">
            <a:avLst/>
          </a:prstGeom>
        </p:spPr>
        <p:txBody>
          <a:bodyPr lIns="0" tIns="0" rIns="0" bIns="0" rtlCol="0" anchor="t">
            <a:spAutoFit/>
          </a:bodyPr>
          <a:lstStyle/>
          <a:p>
            <a:pPr>
              <a:lnSpc>
                <a:spcPts val="4319"/>
              </a:lnSpc>
            </a:pPr>
            <a:r>
              <a:rPr lang="en-US" sz="3599">
                <a:solidFill>
                  <a:srgbClr val="000000"/>
                </a:solidFill>
                <a:latin typeface="Open Sauce SemiBold Bold"/>
              </a:rPr>
              <a:t>Which Category is perfoming profitably in which Region?</a:t>
            </a:r>
          </a:p>
          <a:p>
            <a:pPr>
              <a:lnSpc>
                <a:spcPts val="4319"/>
              </a:lnSpc>
            </a:pPr>
            <a:endParaRPr lang="en-US" sz="3599">
              <a:solidFill>
                <a:srgbClr val="000000"/>
              </a:solidFill>
              <a:latin typeface="Open Sauce SemiBold Bold"/>
            </a:endParaRPr>
          </a:p>
          <a:p>
            <a:pPr>
              <a:lnSpc>
                <a:spcPts val="4319"/>
              </a:lnSpc>
            </a:pPr>
            <a:endParaRPr lang="en-US" sz="3599">
              <a:solidFill>
                <a:srgbClr val="000000"/>
              </a:solidFill>
              <a:latin typeface="Open Sauce SemiBold Bold"/>
            </a:endParaRPr>
          </a:p>
        </p:txBody>
      </p:sp>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2" name="Group 32"/>
          <p:cNvGrpSpPr/>
          <p:nvPr/>
        </p:nvGrpSpPr>
        <p:grpSpPr>
          <a:xfrm>
            <a:off x="9854474" y="2534939"/>
            <a:ext cx="8188789" cy="4282582"/>
            <a:chOff x="0" y="0"/>
            <a:chExt cx="10918386" cy="5710110"/>
          </a:xfrm>
        </p:grpSpPr>
        <p:sp>
          <p:nvSpPr>
            <p:cNvPr id="33" name="TextBox 33"/>
            <p:cNvSpPr txBox="1"/>
            <p:nvPr/>
          </p:nvSpPr>
          <p:spPr>
            <a:xfrm>
              <a:off x="0" y="1398908"/>
              <a:ext cx="10918386" cy="4311202"/>
            </a:xfrm>
            <a:prstGeom prst="rect">
              <a:avLst/>
            </a:prstGeom>
          </p:spPr>
          <p:txBody>
            <a:bodyPr lIns="0" tIns="0" rIns="0" bIns="0" rtlCol="0" anchor="t">
              <a:spAutoFit/>
            </a:bodyPr>
            <a:lstStyle/>
            <a:p>
              <a:pPr>
                <a:lnSpc>
                  <a:spcPts val="3658"/>
                </a:lnSpc>
              </a:pPr>
              <a:r>
                <a:rPr lang="en-US" sz="2814">
                  <a:solidFill>
                    <a:srgbClr val="000000"/>
                  </a:solidFill>
                  <a:latin typeface="Open Sauce"/>
                </a:rPr>
                <a:t>Although West region's average sales are lower than that of east and south regions, profitability accounted with the west region is the maximum as Technology, which is the most profitable category is highest in the west.</a:t>
              </a:r>
            </a:p>
            <a:p>
              <a:pPr>
                <a:lnSpc>
                  <a:spcPts val="3658"/>
                </a:lnSpc>
              </a:pPr>
              <a:endParaRPr lang="en-US" sz="2814">
                <a:solidFill>
                  <a:srgbClr val="000000"/>
                </a:solidFill>
                <a:latin typeface="Open Sauce"/>
              </a:endParaRPr>
            </a:p>
            <a:p>
              <a:pPr>
                <a:lnSpc>
                  <a:spcPts val="3658"/>
                </a:lnSpc>
              </a:pPr>
              <a:endParaRPr lang="en-US" sz="2814">
                <a:solidFill>
                  <a:srgbClr val="000000"/>
                </a:solidFill>
                <a:latin typeface="Open Sauce"/>
              </a:endParaRPr>
            </a:p>
          </p:txBody>
        </p:sp>
        <p:sp>
          <p:nvSpPr>
            <p:cNvPr id="34" name="TextBox 34"/>
            <p:cNvSpPr txBox="1"/>
            <p:nvPr/>
          </p:nvSpPr>
          <p:spPr>
            <a:xfrm>
              <a:off x="0" y="-38100"/>
              <a:ext cx="10918386" cy="824317"/>
            </a:xfrm>
            <a:prstGeom prst="rect">
              <a:avLst/>
            </a:prstGeom>
          </p:spPr>
          <p:txBody>
            <a:bodyPr lIns="0" tIns="0" rIns="0" bIns="0" rtlCol="0" anchor="t">
              <a:spAutoFit/>
            </a:bodyPr>
            <a:lstStyle/>
            <a:p>
              <a:pPr>
                <a:lnSpc>
                  <a:spcPts val="5065"/>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04666" y="468689"/>
              <a:ext cx="387694" cy="38769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38681" y="468689"/>
              <a:ext cx="400812" cy="38769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0"/>
              <a:ext cx="18192765" cy="9261343"/>
            </a:xfrm>
            <a:prstGeom prst="rect">
              <a:avLst/>
            </a:prstGeom>
          </p:spPr>
        </p:pic>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528147" y="0"/>
              <a:ext cx="18192765" cy="9261343"/>
            </a:xfrm>
            <a:prstGeom prst="rect">
              <a:avLst/>
            </a:prstGeom>
          </p:spPr>
        </p:pic>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5244558" y="0"/>
              <a:ext cx="18192765" cy="926134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007187" y="0"/>
              <a:ext cx="18192765" cy="926134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1830278" y="0"/>
              <a:ext cx="18192765" cy="9261343"/>
            </a:xfrm>
            <a:prstGeom prst="rect">
              <a:avLst/>
            </a:prstGeom>
          </p:spPr>
        </p:pic>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00200" y="1795007"/>
              <a:ext cx="412665" cy="425827"/>
            </a:xfrm>
            <a:prstGeom prst="rect">
              <a:avLst/>
            </a:prstGeom>
          </p:spPr>
        </p:pic>
        <p:grpSp>
          <p:nvGrpSpPr>
            <p:cNvPr id="18" name="Group 18"/>
            <p:cNvGrpSpPr/>
            <p:nvPr/>
          </p:nvGrpSpPr>
          <p:grpSpPr>
            <a:xfrm>
              <a:off x="2134357" y="1667637"/>
              <a:ext cx="20878043" cy="680568"/>
              <a:chOff x="0" y="0"/>
              <a:chExt cx="12467294" cy="406400"/>
            </a:xfrm>
          </p:grpSpPr>
          <p:sp>
            <p:nvSpPr>
              <p:cNvPr id="19" name="Freeform 1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0" name="TextBox 2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37202" y="1795007"/>
              <a:ext cx="445257" cy="425827"/>
            </a:xfrm>
            <a:prstGeom prst="rect">
              <a:avLst/>
            </a:prstGeom>
          </p:spPr>
        </p:pic>
        <p:grpSp>
          <p:nvGrpSpPr>
            <p:cNvPr id="22" name="Group 22"/>
            <p:cNvGrpSpPr/>
            <p:nvPr/>
          </p:nvGrpSpPr>
          <p:grpSpPr>
            <a:xfrm>
              <a:off x="447964" y="221133"/>
              <a:ext cx="796139" cy="7961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6" name="TextBox 26"/>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Methodology</a:t>
              </a:r>
            </a:p>
          </p:txBody>
        </p:sp>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63594" y="483161"/>
              <a:ext cx="400812" cy="387694"/>
            </a:xfrm>
            <a:prstGeom prst="rect">
              <a:avLst/>
            </a:prstGeom>
          </p:spPr>
        </p:pic>
      </p:grpSp>
      <p:pic>
        <p:nvPicPr>
          <p:cNvPr id="29" name="Picture 2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227310" y="2164623"/>
            <a:ext cx="1586305" cy="1700717"/>
          </a:xfrm>
          <a:prstGeom prst="rect">
            <a:avLst/>
          </a:prstGeom>
        </p:spPr>
      </p:pic>
      <p:pic>
        <p:nvPicPr>
          <p:cNvPr id="30" name="Picture 30"/>
          <p:cNvPicPr>
            <a:picLocks noChangeAspect="1"/>
          </p:cNvPicPr>
          <p:nvPr/>
        </p:nvPicPr>
        <p:blipFill>
          <a:blip r:embed="rId22"/>
          <a:srcRect l="10526"/>
          <a:stretch>
            <a:fillRect/>
          </a:stretch>
        </p:blipFill>
        <p:spPr>
          <a:xfrm>
            <a:off x="5429271" y="4310482"/>
            <a:ext cx="12384345" cy="5357240"/>
          </a:xfrm>
          <a:prstGeom prst="rect">
            <a:avLst/>
          </a:prstGeom>
        </p:spPr>
      </p:pic>
      <p:pic>
        <p:nvPicPr>
          <p:cNvPr id="31" name="Picture 31"/>
          <p:cNvPicPr>
            <a:picLocks noChangeAspect="1"/>
          </p:cNvPicPr>
          <p:nvPr/>
        </p:nvPicPr>
        <p:blipFill>
          <a:blip r:embed="rId23"/>
          <a:srcRect r="898"/>
          <a:stretch>
            <a:fillRect/>
          </a:stretch>
        </p:blipFill>
        <p:spPr>
          <a:xfrm>
            <a:off x="630681" y="5536406"/>
            <a:ext cx="9597178" cy="4408625"/>
          </a:xfrm>
          <a:prstGeom prst="rect">
            <a:avLst/>
          </a:prstGeom>
        </p:spPr>
      </p:pic>
      <p:grpSp>
        <p:nvGrpSpPr>
          <p:cNvPr id="32" name="Group 32"/>
          <p:cNvGrpSpPr/>
          <p:nvPr/>
        </p:nvGrpSpPr>
        <p:grpSpPr>
          <a:xfrm>
            <a:off x="497117" y="2164623"/>
            <a:ext cx="15287878" cy="2394407"/>
            <a:chOff x="0" y="0"/>
            <a:chExt cx="20383837" cy="3192542"/>
          </a:xfrm>
        </p:grpSpPr>
        <p:sp>
          <p:nvSpPr>
            <p:cNvPr id="33" name="TextBox 33"/>
            <p:cNvSpPr txBox="1"/>
            <p:nvPr/>
          </p:nvSpPr>
          <p:spPr>
            <a:xfrm>
              <a:off x="0" y="1512544"/>
              <a:ext cx="20383837" cy="1679998"/>
            </a:xfrm>
            <a:prstGeom prst="rect">
              <a:avLst/>
            </a:prstGeom>
          </p:spPr>
          <p:txBody>
            <a:bodyPr lIns="0" tIns="0" rIns="0" bIns="0" rtlCol="0" anchor="t">
              <a:spAutoFit/>
            </a:bodyPr>
            <a:lstStyle/>
            <a:p>
              <a:pPr>
                <a:lnSpc>
                  <a:spcPts val="3380"/>
                </a:lnSpc>
              </a:pPr>
              <a:r>
                <a:rPr lang="en-US" sz="2600">
                  <a:solidFill>
                    <a:srgbClr val="000000"/>
                  </a:solidFill>
                  <a:latin typeface="Open Sauce"/>
                </a:rPr>
                <a:t>California, New York and Texas have the highest sales and the first two contributed to more than 50% of the profitability of the store. </a:t>
              </a:r>
            </a:p>
            <a:p>
              <a:pPr>
                <a:lnSpc>
                  <a:spcPts val="3380"/>
                </a:lnSpc>
              </a:pPr>
              <a:endParaRPr lang="en-US" sz="2600">
                <a:solidFill>
                  <a:srgbClr val="000000"/>
                </a:solidFill>
                <a:latin typeface="Open Sauce"/>
              </a:endParaRPr>
            </a:p>
          </p:txBody>
        </p:sp>
        <p:sp>
          <p:nvSpPr>
            <p:cNvPr id="34" name="TextBox 34"/>
            <p:cNvSpPr txBox="1"/>
            <p:nvPr/>
          </p:nvSpPr>
          <p:spPr>
            <a:xfrm>
              <a:off x="0" y="-38100"/>
              <a:ext cx="20383837" cy="846667"/>
            </a:xfrm>
            <a:prstGeom prst="rect">
              <a:avLst/>
            </a:prstGeom>
          </p:spPr>
          <p:txBody>
            <a:bodyPr lIns="0" tIns="0" rIns="0" bIns="0" rtlCol="0" anchor="t">
              <a:spAutoFit/>
            </a:bodyPr>
            <a:lstStyle/>
            <a:p>
              <a:pPr>
                <a:lnSpc>
                  <a:spcPts val="5199"/>
                </a:lnSpc>
              </a:pPr>
              <a:r>
                <a:rPr lang="en-US" sz="3999">
                  <a:solidFill>
                    <a:srgbClr val="000000"/>
                  </a:solidFill>
                  <a:latin typeface="Open Sauce SemiBold Bold"/>
                </a:rPr>
                <a:t>Which state has the Highest Sales?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04666" y="468689"/>
              <a:ext cx="387694" cy="38769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38681" y="468689"/>
              <a:ext cx="400812" cy="38769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0"/>
              <a:ext cx="18192765" cy="9261343"/>
            </a:xfrm>
            <a:prstGeom prst="rect">
              <a:avLst/>
            </a:prstGeom>
          </p:spPr>
        </p:pic>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528147" y="0"/>
              <a:ext cx="18192765" cy="9261343"/>
            </a:xfrm>
            <a:prstGeom prst="rect">
              <a:avLst/>
            </a:prstGeom>
          </p:spPr>
        </p:pic>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5244558" y="0"/>
              <a:ext cx="18192765" cy="926134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007187" y="0"/>
              <a:ext cx="18192765" cy="926134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1830278" y="0"/>
              <a:ext cx="18192765" cy="9261343"/>
            </a:xfrm>
            <a:prstGeom prst="rect">
              <a:avLst/>
            </a:prstGeom>
          </p:spPr>
        </p:pic>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00200" y="1795007"/>
              <a:ext cx="412665" cy="425827"/>
            </a:xfrm>
            <a:prstGeom prst="rect">
              <a:avLst/>
            </a:prstGeom>
          </p:spPr>
        </p:pic>
        <p:grpSp>
          <p:nvGrpSpPr>
            <p:cNvPr id="18" name="Group 18"/>
            <p:cNvGrpSpPr/>
            <p:nvPr/>
          </p:nvGrpSpPr>
          <p:grpSpPr>
            <a:xfrm>
              <a:off x="2134357" y="1667637"/>
              <a:ext cx="20878043" cy="680568"/>
              <a:chOff x="0" y="0"/>
              <a:chExt cx="12467294" cy="406400"/>
            </a:xfrm>
          </p:grpSpPr>
          <p:sp>
            <p:nvSpPr>
              <p:cNvPr id="19" name="Freeform 1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0" name="TextBox 2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37202" y="1795007"/>
              <a:ext cx="445257" cy="425827"/>
            </a:xfrm>
            <a:prstGeom prst="rect">
              <a:avLst/>
            </a:prstGeom>
          </p:spPr>
        </p:pic>
        <p:grpSp>
          <p:nvGrpSpPr>
            <p:cNvPr id="22" name="Group 22"/>
            <p:cNvGrpSpPr/>
            <p:nvPr/>
          </p:nvGrpSpPr>
          <p:grpSpPr>
            <a:xfrm>
              <a:off x="447964" y="221133"/>
              <a:ext cx="796139" cy="7961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6" name="TextBox 26"/>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Methodology</a:t>
              </a:r>
            </a:p>
          </p:txBody>
        </p:sp>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63594" y="483161"/>
              <a:ext cx="400812" cy="387694"/>
            </a:xfrm>
            <a:prstGeom prst="rect">
              <a:avLst/>
            </a:prstGeom>
          </p:spPr>
        </p:pic>
      </p:grpSp>
      <p:pic>
        <p:nvPicPr>
          <p:cNvPr id="29" name="Picture 2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227310" y="2164623"/>
            <a:ext cx="1586305" cy="1700717"/>
          </a:xfrm>
          <a:prstGeom prst="rect">
            <a:avLst/>
          </a:prstGeom>
        </p:spPr>
      </p:pic>
      <p:pic>
        <p:nvPicPr>
          <p:cNvPr id="30" name="Picture 30"/>
          <p:cNvPicPr>
            <a:picLocks noChangeAspect="1"/>
          </p:cNvPicPr>
          <p:nvPr/>
        </p:nvPicPr>
        <p:blipFill>
          <a:blip r:embed="rId22"/>
          <a:srcRect/>
          <a:stretch>
            <a:fillRect/>
          </a:stretch>
        </p:blipFill>
        <p:spPr>
          <a:xfrm>
            <a:off x="5658715" y="4410170"/>
            <a:ext cx="12154901" cy="5584684"/>
          </a:xfrm>
          <a:prstGeom prst="rect">
            <a:avLst/>
          </a:prstGeom>
        </p:spPr>
      </p:pic>
      <p:sp>
        <p:nvSpPr>
          <p:cNvPr id="31" name="TextBox 31"/>
          <p:cNvSpPr txBox="1"/>
          <p:nvPr/>
        </p:nvSpPr>
        <p:spPr>
          <a:xfrm>
            <a:off x="232489" y="3836765"/>
            <a:ext cx="4974495" cy="573405"/>
          </a:xfrm>
          <a:prstGeom prst="rect">
            <a:avLst/>
          </a:prstGeom>
        </p:spPr>
        <p:txBody>
          <a:bodyPr lIns="0" tIns="0" rIns="0" bIns="0" rtlCol="0" anchor="t">
            <a:spAutoFit/>
          </a:bodyPr>
          <a:lstStyle/>
          <a:p>
            <a:pPr>
              <a:lnSpc>
                <a:spcPts val="4680"/>
              </a:lnSpc>
            </a:pPr>
            <a:endParaRPr/>
          </a:p>
        </p:txBody>
      </p:sp>
      <p:grpSp>
        <p:nvGrpSpPr>
          <p:cNvPr id="32" name="Group 32"/>
          <p:cNvGrpSpPr/>
          <p:nvPr/>
        </p:nvGrpSpPr>
        <p:grpSpPr>
          <a:xfrm>
            <a:off x="232489" y="2002194"/>
            <a:ext cx="15648830" cy="3724097"/>
            <a:chOff x="0" y="0"/>
            <a:chExt cx="20865106" cy="4965462"/>
          </a:xfrm>
        </p:grpSpPr>
        <p:sp>
          <p:nvSpPr>
            <p:cNvPr id="33" name="TextBox 33"/>
            <p:cNvSpPr txBox="1"/>
            <p:nvPr/>
          </p:nvSpPr>
          <p:spPr>
            <a:xfrm>
              <a:off x="0" y="1570964"/>
              <a:ext cx="20865106" cy="3394498"/>
            </a:xfrm>
            <a:prstGeom prst="rect">
              <a:avLst/>
            </a:prstGeom>
          </p:spPr>
          <p:txBody>
            <a:bodyPr lIns="0" tIns="0" rIns="0" bIns="0" rtlCol="0" anchor="t">
              <a:spAutoFit/>
            </a:bodyPr>
            <a:lstStyle/>
            <a:p>
              <a:pPr>
                <a:lnSpc>
                  <a:spcPts val="3380"/>
                </a:lnSpc>
              </a:pPr>
              <a:r>
                <a:rPr lang="en-US" sz="2600">
                  <a:solidFill>
                    <a:srgbClr val="000000"/>
                  </a:solidFill>
                  <a:latin typeface="Open Sauce"/>
                </a:rPr>
                <a:t>Even marking third highest in the sales, Texas has incurred the highest loss of around USD 25k. When comparing highest profitable with the highest loss incuring states, their sales across all categories are comparable. However, the overall profitability of in Texas in the least due to highest loss in high priced</a:t>
              </a:r>
            </a:p>
            <a:p>
              <a:pPr>
                <a:lnSpc>
                  <a:spcPts val="3380"/>
                </a:lnSpc>
              </a:pPr>
              <a:r>
                <a:rPr lang="en-US" sz="2600">
                  <a:solidFill>
                    <a:srgbClr val="000000"/>
                  </a:solidFill>
                  <a:latin typeface="Open Sauce"/>
                </a:rPr>
                <a:t>Technology sector</a:t>
              </a:r>
            </a:p>
            <a:p>
              <a:pPr>
                <a:lnSpc>
                  <a:spcPts val="3380"/>
                </a:lnSpc>
              </a:pPr>
              <a:r>
                <a:rPr lang="en-US" sz="2600">
                  <a:solidFill>
                    <a:srgbClr val="000000"/>
                  </a:solidFill>
                  <a:latin typeface="Open Sauce"/>
                </a:rPr>
                <a:t> </a:t>
              </a:r>
            </a:p>
          </p:txBody>
        </p:sp>
        <p:sp>
          <p:nvSpPr>
            <p:cNvPr id="34" name="TextBox 34"/>
            <p:cNvSpPr txBox="1"/>
            <p:nvPr/>
          </p:nvSpPr>
          <p:spPr>
            <a:xfrm>
              <a:off x="0" y="-38100"/>
              <a:ext cx="20865106" cy="905087"/>
            </a:xfrm>
            <a:prstGeom prst="rect">
              <a:avLst/>
            </a:prstGeom>
          </p:spPr>
          <p:txBody>
            <a:bodyPr lIns="0" tIns="0" rIns="0" bIns="0" rtlCol="0" anchor="t">
              <a:spAutoFit/>
            </a:bodyPr>
            <a:lstStyle/>
            <a:p>
              <a:pPr>
                <a:lnSpc>
                  <a:spcPts val="5589"/>
                </a:lnSpc>
              </a:pPr>
              <a:r>
                <a:rPr lang="en-US" sz="4299">
                  <a:solidFill>
                    <a:srgbClr val="000000"/>
                  </a:solidFill>
                  <a:latin typeface="Open Sauce SemiBold Bold"/>
                </a:rPr>
                <a:t>Loss Making Trend:</a:t>
              </a:r>
            </a:p>
          </p:txBody>
        </p:sp>
      </p:grpSp>
      <p:pic>
        <p:nvPicPr>
          <p:cNvPr id="35" name="Picture 35"/>
          <p:cNvPicPr>
            <a:picLocks noChangeAspect="1"/>
          </p:cNvPicPr>
          <p:nvPr/>
        </p:nvPicPr>
        <p:blipFill>
          <a:blip r:embed="rId23"/>
          <a:srcRect/>
          <a:stretch>
            <a:fillRect/>
          </a:stretch>
        </p:blipFill>
        <p:spPr>
          <a:xfrm>
            <a:off x="295513" y="5426709"/>
            <a:ext cx="4911471" cy="45681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04666" y="468689"/>
              <a:ext cx="387694" cy="38769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38681" y="468689"/>
              <a:ext cx="400812" cy="38769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0"/>
              <a:ext cx="18192765" cy="9261343"/>
            </a:xfrm>
            <a:prstGeom prst="rect">
              <a:avLst/>
            </a:prstGeom>
          </p:spPr>
        </p:pic>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528147" y="0"/>
              <a:ext cx="18192765" cy="9261343"/>
            </a:xfrm>
            <a:prstGeom prst="rect">
              <a:avLst/>
            </a:prstGeom>
          </p:spPr>
        </p:pic>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5244558" y="0"/>
              <a:ext cx="18192765" cy="926134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007187" y="0"/>
              <a:ext cx="18192765" cy="926134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1830278" y="0"/>
              <a:ext cx="18192765" cy="9261343"/>
            </a:xfrm>
            <a:prstGeom prst="rect">
              <a:avLst/>
            </a:prstGeom>
          </p:spPr>
        </p:pic>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00200" y="1795007"/>
              <a:ext cx="412665" cy="425827"/>
            </a:xfrm>
            <a:prstGeom prst="rect">
              <a:avLst/>
            </a:prstGeom>
          </p:spPr>
        </p:pic>
        <p:grpSp>
          <p:nvGrpSpPr>
            <p:cNvPr id="18" name="Group 18"/>
            <p:cNvGrpSpPr/>
            <p:nvPr/>
          </p:nvGrpSpPr>
          <p:grpSpPr>
            <a:xfrm>
              <a:off x="2134357" y="1667637"/>
              <a:ext cx="20878043" cy="680568"/>
              <a:chOff x="0" y="0"/>
              <a:chExt cx="12467294" cy="406400"/>
            </a:xfrm>
          </p:grpSpPr>
          <p:sp>
            <p:nvSpPr>
              <p:cNvPr id="19" name="Freeform 1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0" name="TextBox 2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37202" y="1795007"/>
              <a:ext cx="445257" cy="425827"/>
            </a:xfrm>
            <a:prstGeom prst="rect">
              <a:avLst/>
            </a:prstGeom>
          </p:spPr>
        </p:pic>
        <p:grpSp>
          <p:nvGrpSpPr>
            <p:cNvPr id="22" name="Group 22"/>
            <p:cNvGrpSpPr/>
            <p:nvPr/>
          </p:nvGrpSpPr>
          <p:grpSpPr>
            <a:xfrm>
              <a:off x="447964" y="221133"/>
              <a:ext cx="796139" cy="7961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6" name="TextBox 26"/>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Methodology</a:t>
              </a:r>
            </a:p>
          </p:txBody>
        </p:sp>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63594" y="483161"/>
              <a:ext cx="400812" cy="387694"/>
            </a:xfrm>
            <a:prstGeom prst="rect">
              <a:avLst/>
            </a:prstGeom>
          </p:spPr>
        </p:pic>
      </p:grpSp>
      <p:pic>
        <p:nvPicPr>
          <p:cNvPr id="29" name="Picture 29"/>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227310" y="2164623"/>
            <a:ext cx="1586305" cy="1700717"/>
          </a:xfrm>
          <a:prstGeom prst="rect">
            <a:avLst/>
          </a:prstGeom>
        </p:spPr>
      </p:pic>
      <p:pic>
        <p:nvPicPr>
          <p:cNvPr id="30" name="Picture 30"/>
          <p:cNvPicPr>
            <a:picLocks noChangeAspect="1"/>
          </p:cNvPicPr>
          <p:nvPr/>
        </p:nvPicPr>
        <p:blipFill>
          <a:blip r:embed="rId22"/>
          <a:srcRect/>
          <a:stretch>
            <a:fillRect/>
          </a:stretch>
        </p:blipFill>
        <p:spPr>
          <a:xfrm>
            <a:off x="5562533" y="4410170"/>
            <a:ext cx="12251082" cy="5747684"/>
          </a:xfrm>
          <a:prstGeom prst="rect">
            <a:avLst/>
          </a:prstGeom>
        </p:spPr>
      </p:pic>
      <p:sp>
        <p:nvSpPr>
          <p:cNvPr id="31" name="TextBox 31"/>
          <p:cNvSpPr txBox="1"/>
          <p:nvPr/>
        </p:nvSpPr>
        <p:spPr>
          <a:xfrm>
            <a:off x="232489" y="3836765"/>
            <a:ext cx="4974495" cy="573405"/>
          </a:xfrm>
          <a:prstGeom prst="rect">
            <a:avLst/>
          </a:prstGeom>
        </p:spPr>
        <p:txBody>
          <a:bodyPr lIns="0" tIns="0" rIns="0" bIns="0" rtlCol="0" anchor="t">
            <a:spAutoFit/>
          </a:bodyPr>
          <a:lstStyle/>
          <a:p>
            <a:pPr>
              <a:lnSpc>
                <a:spcPts val="4680"/>
              </a:lnSpc>
            </a:pPr>
            <a:endParaRPr/>
          </a:p>
        </p:txBody>
      </p:sp>
      <p:grpSp>
        <p:nvGrpSpPr>
          <p:cNvPr id="32" name="Group 32"/>
          <p:cNvGrpSpPr/>
          <p:nvPr/>
        </p:nvGrpSpPr>
        <p:grpSpPr>
          <a:xfrm>
            <a:off x="232489" y="1851654"/>
            <a:ext cx="15277077" cy="4054070"/>
            <a:chOff x="0" y="0"/>
            <a:chExt cx="20369436" cy="5405426"/>
          </a:xfrm>
        </p:grpSpPr>
        <p:sp>
          <p:nvSpPr>
            <p:cNvPr id="33" name="TextBox 33"/>
            <p:cNvSpPr txBox="1"/>
            <p:nvPr/>
          </p:nvSpPr>
          <p:spPr>
            <a:xfrm>
              <a:off x="0" y="1533418"/>
              <a:ext cx="20369436" cy="3872009"/>
            </a:xfrm>
            <a:prstGeom prst="rect">
              <a:avLst/>
            </a:prstGeom>
          </p:spPr>
          <p:txBody>
            <a:bodyPr lIns="0" tIns="0" rIns="0" bIns="0" rtlCol="0" anchor="t">
              <a:spAutoFit/>
            </a:bodyPr>
            <a:lstStyle/>
            <a:p>
              <a:pPr>
                <a:lnSpc>
                  <a:spcPts val="3299"/>
                </a:lnSpc>
              </a:pPr>
              <a:r>
                <a:rPr lang="en-US" sz="2538">
                  <a:solidFill>
                    <a:srgbClr val="000000"/>
                  </a:solidFill>
                  <a:latin typeface="Open Sauce"/>
                </a:rPr>
                <a:t>Pennsylvania, Illinois, and Ohio are the third, first, and fourth state offering larger discounts respectively, and this may be the reason behind them resulting in the third, fourth, and second biggest loss of around USD 15k. As in the previous point, Superstore is advised to switch to a different promotional strategy and reconsider</a:t>
              </a:r>
            </a:p>
            <a:p>
              <a:pPr>
                <a:lnSpc>
                  <a:spcPts val="3299"/>
                </a:lnSpc>
              </a:pPr>
              <a:r>
                <a:rPr lang="en-US" sz="2538">
                  <a:solidFill>
                    <a:srgbClr val="000000"/>
                  </a:solidFill>
                  <a:latin typeface="Open Sauce"/>
                </a:rPr>
                <a:t>their inventory management.</a:t>
              </a:r>
            </a:p>
            <a:p>
              <a:pPr>
                <a:lnSpc>
                  <a:spcPts val="3299"/>
                </a:lnSpc>
              </a:pPr>
              <a:endParaRPr lang="en-US" sz="2538">
                <a:solidFill>
                  <a:srgbClr val="000000"/>
                </a:solidFill>
                <a:latin typeface="Open Sauce"/>
              </a:endParaRPr>
            </a:p>
            <a:p>
              <a:pPr>
                <a:lnSpc>
                  <a:spcPts val="3299"/>
                </a:lnSpc>
              </a:pPr>
              <a:endParaRPr lang="en-US" sz="2538">
                <a:solidFill>
                  <a:srgbClr val="000000"/>
                </a:solidFill>
                <a:latin typeface="Open Sauce"/>
              </a:endParaRPr>
            </a:p>
          </p:txBody>
        </p:sp>
        <p:sp>
          <p:nvSpPr>
            <p:cNvPr id="34" name="TextBox 34"/>
            <p:cNvSpPr txBox="1"/>
            <p:nvPr/>
          </p:nvSpPr>
          <p:spPr>
            <a:xfrm>
              <a:off x="0" y="-47625"/>
              <a:ext cx="20369436" cy="894016"/>
            </a:xfrm>
            <a:prstGeom prst="rect">
              <a:avLst/>
            </a:prstGeom>
          </p:spPr>
          <p:txBody>
            <a:bodyPr lIns="0" tIns="0" rIns="0" bIns="0" rtlCol="0" anchor="t">
              <a:spAutoFit/>
            </a:bodyPr>
            <a:lstStyle/>
            <a:p>
              <a:pPr>
                <a:lnSpc>
                  <a:spcPts val="5457"/>
                </a:lnSpc>
              </a:pPr>
              <a:r>
                <a:rPr lang="en-US" sz="4197">
                  <a:solidFill>
                    <a:srgbClr val="000000"/>
                  </a:solidFill>
                  <a:latin typeface="Open Sauce SemiBold Bold"/>
                </a:rPr>
                <a:t>Loss Making Trend:</a:t>
              </a:r>
            </a:p>
          </p:txBody>
        </p:sp>
      </p:grpSp>
      <p:grpSp>
        <p:nvGrpSpPr>
          <p:cNvPr id="35" name="Group 35"/>
          <p:cNvGrpSpPr/>
          <p:nvPr/>
        </p:nvGrpSpPr>
        <p:grpSpPr>
          <a:xfrm>
            <a:off x="232489" y="4676953"/>
            <a:ext cx="4974495" cy="4581347"/>
            <a:chOff x="0" y="0"/>
            <a:chExt cx="6632660" cy="6108462"/>
          </a:xfrm>
        </p:grpSpPr>
        <p:sp>
          <p:nvSpPr>
            <p:cNvPr id="36" name="TextBox 36"/>
            <p:cNvSpPr txBox="1"/>
            <p:nvPr/>
          </p:nvSpPr>
          <p:spPr>
            <a:xfrm>
              <a:off x="0" y="1570964"/>
              <a:ext cx="6632660" cy="4537498"/>
            </a:xfrm>
            <a:prstGeom prst="rect">
              <a:avLst/>
            </a:prstGeom>
          </p:spPr>
          <p:txBody>
            <a:bodyPr lIns="0" tIns="0" rIns="0" bIns="0" rtlCol="0" anchor="t">
              <a:spAutoFit/>
            </a:bodyPr>
            <a:lstStyle/>
            <a:p>
              <a:pPr>
                <a:lnSpc>
                  <a:spcPts val="3380"/>
                </a:lnSpc>
              </a:pPr>
              <a:r>
                <a:rPr lang="en-US" sz="2600">
                  <a:solidFill>
                    <a:srgbClr val="000000"/>
                  </a:solidFill>
                  <a:latin typeface="Open Sauce"/>
                </a:rPr>
                <a:t>Even marking third highest in the sales, Texas has incurred the highest loss of around USD 25k. This may be due to it having the second highest discount level. Superstore is advised to reduce </a:t>
              </a:r>
            </a:p>
            <a:p>
              <a:pPr>
                <a:lnSpc>
                  <a:spcPts val="3380"/>
                </a:lnSpc>
              </a:pPr>
              <a:endParaRPr lang="en-US" sz="2600">
                <a:solidFill>
                  <a:srgbClr val="000000"/>
                </a:solidFill>
                <a:latin typeface="Open Sauce"/>
              </a:endParaRPr>
            </a:p>
          </p:txBody>
        </p:sp>
        <p:sp>
          <p:nvSpPr>
            <p:cNvPr id="37" name="TextBox 37"/>
            <p:cNvSpPr txBox="1"/>
            <p:nvPr/>
          </p:nvSpPr>
          <p:spPr>
            <a:xfrm>
              <a:off x="0" y="-38100"/>
              <a:ext cx="6632660" cy="905087"/>
            </a:xfrm>
            <a:prstGeom prst="rect">
              <a:avLst/>
            </a:prstGeom>
          </p:spPr>
          <p:txBody>
            <a:bodyPr lIns="0" tIns="0" rIns="0" bIns="0" rtlCol="0" anchor="t">
              <a:spAutoFit/>
            </a:bodyPr>
            <a:lstStyle/>
            <a:p>
              <a:pPr>
                <a:lnSpc>
                  <a:spcPts val="5589"/>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60465"/>
            <a:ext cx="18288000" cy="9426535"/>
            <a:chOff x="0" y="0"/>
            <a:chExt cx="4862686" cy="2506468"/>
          </a:xfrm>
        </p:grpSpPr>
        <p:sp>
          <p:nvSpPr>
            <p:cNvPr id="18" name="Freeform 18"/>
            <p:cNvSpPr/>
            <p:nvPr/>
          </p:nvSpPr>
          <p:spPr>
            <a:xfrm>
              <a:off x="0" y="0"/>
              <a:ext cx="4862686" cy="2506468"/>
            </a:xfrm>
            <a:custGeom>
              <a:avLst/>
              <a:gdLst/>
              <a:ahLst/>
              <a:cxnLst/>
              <a:rect l="l" t="t" r="r" b="b"/>
              <a:pathLst>
                <a:path w="4862686" h="2506468">
                  <a:moveTo>
                    <a:pt x="0" y="0"/>
                  </a:moveTo>
                  <a:lnTo>
                    <a:pt x="4862686" y="0"/>
                  </a:lnTo>
                  <a:lnTo>
                    <a:pt x="4862686" y="2506468"/>
                  </a:lnTo>
                  <a:lnTo>
                    <a:pt x="0" y="2506468"/>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l="2347" r="2347" b="48278"/>
          <a:stretch>
            <a:fillRect/>
          </a:stretch>
        </p:blipFill>
        <p:spPr>
          <a:xfrm>
            <a:off x="3694756" y="4287661"/>
            <a:ext cx="10908014" cy="3480718"/>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9139238" y="5828232"/>
            <a:ext cx="9525" cy="887021"/>
          </a:xfrm>
          <a:prstGeom prst="rect">
            <a:avLst/>
          </a:prstGeom>
        </p:spPr>
        <p:txBody>
          <a:bodyPr lIns="0" tIns="0" rIns="0" bIns="0" rtlCol="0" anchor="t">
            <a:spAutoFit/>
          </a:bodyPr>
          <a:lstStyle/>
          <a:p>
            <a:pPr algn="ctr">
              <a:lnSpc>
                <a:spcPts val="7279"/>
              </a:lnSpc>
            </a:pPr>
            <a:endParaRPr/>
          </a:p>
        </p:txBody>
      </p:sp>
      <p:sp>
        <p:nvSpPr>
          <p:cNvPr id="32" name="TextBox 32"/>
          <p:cNvSpPr txBox="1"/>
          <p:nvPr/>
        </p:nvSpPr>
        <p:spPr>
          <a:xfrm>
            <a:off x="856986" y="3222546"/>
            <a:ext cx="16931335" cy="1920954"/>
          </a:xfrm>
          <a:prstGeom prst="rect">
            <a:avLst/>
          </a:prstGeom>
        </p:spPr>
        <p:txBody>
          <a:bodyPr lIns="0" tIns="0" rIns="0" bIns="0" rtlCol="0" anchor="t">
            <a:spAutoFit/>
          </a:bodyPr>
          <a:lstStyle/>
          <a:p>
            <a:pPr algn="just">
              <a:lnSpc>
                <a:spcPts val="3845"/>
              </a:lnSpc>
            </a:pPr>
            <a:r>
              <a:rPr lang="en-US" sz="2746">
                <a:solidFill>
                  <a:srgbClr val="000000"/>
                </a:solidFill>
                <a:latin typeface="Open Sans Light Bold"/>
              </a:rPr>
              <a:t>After Bucketing the states into high, medium and low profits, a sample from each of these buckets were chosen and its corresponding profit/loss-making sub categories and categories were studied.</a:t>
            </a:r>
          </a:p>
          <a:p>
            <a:pPr algn="just">
              <a:lnSpc>
                <a:spcPts val="3845"/>
              </a:lnSpc>
            </a:pPr>
            <a:endParaRPr lang="en-US" sz="2746">
              <a:solidFill>
                <a:srgbClr val="000000"/>
              </a:solidFill>
              <a:latin typeface="Open Sans Light Bold"/>
            </a:endParaRPr>
          </a:p>
        </p:txBody>
      </p:sp>
      <p:sp>
        <p:nvSpPr>
          <p:cNvPr id="33" name="TextBox 33"/>
          <p:cNvSpPr txBox="1"/>
          <p:nvPr/>
        </p:nvSpPr>
        <p:spPr>
          <a:xfrm>
            <a:off x="685272" y="2028966"/>
            <a:ext cx="13229315"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Assessing profitability across buckets</a:t>
            </a:r>
          </a:p>
        </p:txBody>
      </p:sp>
      <p:sp>
        <p:nvSpPr>
          <p:cNvPr id="34" name="TextBox 34"/>
          <p:cNvSpPr txBox="1"/>
          <p:nvPr/>
        </p:nvSpPr>
        <p:spPr>
          <a:xfrm>
            <a:off x="1023938" y="7977929"/>
            <a:ext cx="16230600" cy="2114550"/>
          </a:xfrm>
          <a:prstGeom prst="rect">
            <a:avLst/>
          </a:prstGeom>
        </p:spPr>
        <p:txBody>
          <a:bodyPr lIns="0" tIns="0" rIns="0" bIns="0" rtlCol="0" anchor="t">
            <a:spAutoFit/>
          </a:bodyPr>
          <a:lstStyle/>
          <a:p>
            <a:pPr algn="just">
              <a:lnSpc>
                <a:spcPts val="4200"/>
              </a:lnSpc>
            </a:pPr>
            <a:r>
              <a:rPr lang="en-US" sz="3000">
                <a:solidFill>
                  <a:srgbClr val="000000"/>
                </a:solidFill>
                <a:latin typeface="Open Sans Light"/>
              </a:rPr>
              <a:t>In high profit states such as California, all products sold across all categories and sub-categories are generating comparatively good profits, except for Tables in Furniture category which is suffering from an overall loss of USD 4 per unit sold. Superstore is advised to reduce discounts for Tables. The Technology category has the best performance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60465"/>
            <a:ext cx="18288000" cy="9426535"/>
            <a:chOff x="0" y="0"/>
            <a:chExt cx="4862686" cy="2506468"/>
          </a:xfrm>
        </p:grpSpPr>
        <p:sp>
          <p:nvSpPr>
            <p:cNvPr id="18" name="Freeform 18"/>
            <p:cNvSpPr/>
            <p:nvPr/>
          </p:nvSpPr>
          <p:spPr>
            <a:xfrm>
              <a:off x="0" y="0"/>
              <a:ext cx="4862686" cy="2506468"/>
            </a:xfrm>
            <a:custGeom>
              <a:avLst/>
              <a:gdLst/>
              <a:ahLst/>
              <a:cxnLst/>
              <a:rect l="l" t="t" r="r" b="b"/>
              <a:pathLst>
                <a:path w="4862686" h="2506468">
                  <a:moveTo>
                    <a:pt x="0" y="0"/>
                  </a:moveTo>
                  <a:lnTo>
                    <a:pt x="4862686" y="0"/>
                  </a:lnTo>
                  <a:lnTo>
                    <a:pt x="4862686" y="2506468"/>
                  </a:lnTo>
                  <a:lnTo>
                    <a:pt x="0" y="2506468"/>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1509649" y="3213334"/>
            <a:ext cx="13332993" cy="3860332"/>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9139238" y="5828232"/>
            <a:ext cx="9525" cy="887021"/>
          </a:xfrm>
          <a:prstGeom prst="rect">
            <a:avLst/>
          </a:prstGeom>
        </p:spPr>
        <p:txBody>
          <a:bodyPr lIns="0" tIns="0" rIns="0" bIns="0" rtlCol="0" anchor="t">
            <a:spAutoFit/>
          </a:bodyPr>
          <a:lstStyle/>
          <a:p>
            <a:pPr algn="ctr">
              <a:lnSpc>
                <a:spcPts val="7279"/>
              </a:lnSpc>
            </a:pPr>
            <a:endParaRPr/>
          </a:p>
        </p:txBody>
      </p:sp>
      <p:sp>
        <p:nvSpPr>
          <p:cNvPr id="32" name="TextBox 32"/>
          <p:cNvSpPr txBox="1"/>
          <p:nvPr/>
        </p:nvSpPr>
        <p:spPr>
          <a:xfrm>
            <a:off x="685272" y="2028966"/>
            <a:ext cx="13229315"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Assessing profitability across buckets</a:t>
            </a:r>
          </a:p>
        </p:txBody>
      </p:sp>
      <p:sp>
        <p:nvSpPr>
          <p:cNvPr id="33" name="TextBox 33"/>
          <p:cNvSpPr txBox="1"/>
          <p:nvPr/>
        </p:nvSpPr>
        <p:spPr>
          <a:xfrm>
            <a:off x="933077" y="7492766"/>
            <a:ext cx="16230600" cy="2647950"/>
          </a:xfrm>
          <a:prstGeom prst="rect">
            <a:avLst/>
          </a:prstGeom>
        </p:spPr>
        <p:txBody>
          <a:bodyPr lIns="0" tIns="0" rIns="0" bIns="0" rtlCol="0" anchor="t">
            <a:spAutoFit/>
          </a:bodyPr>
          <a:lstStyle/>
          <a:p>
            <a:pPr algn="just">
              <a:lnSpc>
                <a:spcPts val="4200"/>
              </a:lnSpc>
            </a:pPr>
            <a:r>
              <a:rPr lang="en-US" sz="3000">
                <a:solidFill>
                  <a:srgbClr val="000000"/>
                </a:solidFill>
                <a:latin typeface="Open Sans Light"/>
              </a:rPr>
              <a:t>In high loss states such as Texas, the Technology category has the best performance with Copiers making the highest profit of around USD 325 profit per unit sold, while the Furniture category's performance is going entirely in loss. Most sub-categories incur significant losses of up to USD 200, including Machines, Appliances, and Bookcases. Superstore is advised to reduce overall discounts, especially for Furniture.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860465"/>
            <a:ext cx="18288000" cy="9426535"/>
            <a:chOff x="0" y="0"/>
            <a:chExt cx="4862686" cy="2506468"/>
          </a:xfrm>
        </p:grpSpPr>
        <p:sp>
          <p:nvSpPr>
            <p:cNvPr id="18" name="Freeform 18"/>
            <p:cNvSpPr/>
            <p:nvPr/>
          </p:nvSpPr>
          <p:spPr>
            <a:xfrm>
              <a:off x="0" y="0"/>
              <a:ext cx="4862686" cy="2506468"/>
            </a:xfrm>
            <a:custGeom>
              <a:avLst/>
              <a:gdLst/>
              <a:ahLst/>
              <a:cxnLst/>
              <a:rect l="l" t="t" r="r" b="b"/>
              <a:pathLst>
                <a:path w="4862686" h="2506468">
                  <a:moveTo>
                    <a:pt x="0" y="0"/>
                  </a:moveTo>
                  <a:lnTo>
                    <a:pt x="4862686" y="0"/>
                  </a:lnTo>
                  <a:lnTo>
                    <a:pt x="4862686" y="2506468"/>
                  </a:lnTo>
                  <a:lnTo>
                    <a:pt x="0" y="2506468"/>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2258294" y="3182761"/>
            <a:ext cx="13343947" cy="3812556"/>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9139238" y="5828232"/>
            <a:ext cx="9525" cy="887021"/>
          </a:xfrm>
          <a:prstGeom prst="rect">
            <a:avLst/>
          </a:prstGeom>
        </p:spPr>
        <p:txBody>
          <a:bodyPr lIns="0" tIns="0" rIns="0" bIns="0" rtlCol="0" anchor="t">
            <a:spAutoFit/>
          </a:bodyPr>
          <a:lstStyle/>
          <a:p>
            <a:pPr algn="ctr">
              <a:lnSpc>
                <a:spcPts val="7279"/>
              </a:lnSpc>
            </a:pPr>
            <a:endParaRPr/>
          </a:p>
        </p:txBody>
      </p:sp>
      <p:sp>
        <p:nvSpPr>
          <p:cNvPr id="32" name="TextBox 32"/>
          <p:cNvSpPr txBox="1"/>
          <p:nvPr/>
        </p:nvSpPr>
        <p:spPr>
          <a:xfrm>
            <a:off x="685272" y="2028966"/>
            <a:ext cx="13229315"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Assessing profitability across buckets</a:t>
            </a:r>
          </a:p>
        </p:txBody>
      </p:sp>
      <p:sp>
        <p:nvSpPr>
          <p:cNvPr id="33" name="TextBox 33"/>
          <p:cNvSpPr txBox="1"/>
          <p:nvPr/>
        </p:nvSpPr>
        <p:spPr>
          <a:xfrm>
            <a:off x="933077" y="7348318"/>
            <a:ext cx="16230600" cy="2647950"/>
          </a:xfrm>
          <a:prstGeom prst="rect">
            <a:avLst/>
          </a:prstGeom>
        </p:spPr>
        <p:txBody>
          <a:bodyPr lIns="0" tIns="0" rIns="0" bIns="0" rtlCol="0" anchor="t">
            <a:spAutoFit/>
          </a:bodyPr>
          <a:lstStyle/>
          <a:p>
            <a:pPr algn="just">
              <a:lnSpc>
                <a:spcPts val="4200"/>
              </a:lnSpc>
            </a:pPr>
            <a:r>
              <a:rPr lang="en-US" sz="3000">
                <a:solidFill>
                  <a:srgbClr val="000000"/>
                </a:solidFill>
                <a:latin typeface="Open Sans Light"/>
              </a:rPr>
              <a:t>In medium loss states such as Illinois, most sub-categories generate little to no profits, and those that suffer from up to USD 240 of notable losses are Tables, Appliances, and Binders. The Technology category has the best performance with Copiers making the highest profit of around USD 450 profit per unit sold. The Furniture category's performance is going entirely in loss. Superstore is advised to reduce overall discounts, especially for Furniture.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33077" y="4343400"/>
            <a:ext cx="800100" cy="800100"/>
          </a:xfrm>
          <a:prstGeom prst="rect">
            <a:avLst/>
          </a:prstGeom>
        </p:spPr>
      </p:pic>
      <p:sp>
        <p:nvSpPr>
          <p:cNvPr id="28" name="TextBox 28"/>
          <p:cNvSpPr txBox="1"/>
          <p:nvPr/>
        </p:nvSpPr>
        <p:spPr>
          <a:xfrm>
            <a:off x="856986" y="2190750"/>
            <a:ext cx="12711496" cy="2952750"/>
          </a:xfrm>
          <a:prstGeom prst="rect">
            <a:avLst/>
          </a:prstGeom>
        </p:spPr>
        <p:txBody>
          <a:bodyPr lIns="0" tIns="0" rIns="0" bIns="0" rtlCol="0" anchor="t">
            <a:spAutoFit/>
          </a:bodyPr>
          <a:lstStyle/>
          <a:p>
            <a:pPr>
              <a:lnSpc>
                <a:spcPts val="6720"/>
              </a:lnSpc>
            </a:pPr>
            <a:r>
              <a:rPr lang="en-US" sz="5600">
                <a:solidFill>
                  <a:srgbClr val="000000"/>
                </a:solidFill>
                <a:latin typeface="Open Sauce SemiBold Bold"/>
              </a:rPr>
              <a:t>Which Customer Segment is Most Profitable?</a:t>
            </a:r>
          </a:p>
          <a:p>
            <a:pPr>
              <a:lnSpc>
                <a:spcPts val="9840"/>
              </a:lnSpc>
            </a:pPr>
            <a:endParaRPr lang="en-US" sz="5600">
              <a:solidFill>
                <a:srgbClr val="000000"/>
              </a:solidFill>
              <a:latin typeface="Open Sauce SemiBold Bold"/>
            </a:endParaRPr>
          </a:p>
        </p:txBody>
      </p:sp>
      <p:pic>
        <p:nvPicPr>
          <p:cNvPr id="29" name="Picture 29"/>
          <p:cNvPicPr>
            <a:picLocks noChangeAspect="1"/>
          </p:cNvPicPr>
          <p:nvPr/>
        </p:nvPicPr>
        <p:blipFill>
          <a:blip r:embed="rId24"/>
          <a:srcRect/>
          <a:stretch>
            <a:fillRect/>
          </a:stretch>
        </p:blipFill>
        <p:spPr>
          <a:xfrm>
            <a:off x="7532026" y="4343400"/>
            <a:ext cx="8008658" cy="5370147"/>
          </a:xfrm>
          <a:prstGeom prst="rect">
            <a:avLst/>
          </a:prstGeom>
        </p:spPr>
      </p:pic>
      <p:grpSp>
        <p:nvGrpSpPr>
          <p:cNvPr id="30" name="Group 30"/>
          <p:cNvGrpSpPr/>
          <p:nvPr/>
        </p:nvGrpSpPr>
        <p:grpSpPr>
          <a:xfrm>
            <a:off x="14917363" y="2084496"/>
            <a:ext cx="3105353" cy="2972038"/>
            <a:chOff x="0" y="0"/>
            <a:chExt cx="4140471" cy="3962717"/>
          </a:xfrm>
        </p:grpSpPr>
        <p:pic>
          <p:nvPicPr>
            <p:cNvPr id="31" name="Picture 31"/>
            <p:cNvPicPr>
              <a:picLocks noChangeAspect="1"/>
            </p:cNvPicPr>
            <p:nvPr/>
          </p:nvPicPr>
          <p:blipFill>
            <a:blip r:embed="rId25"/>
            <a:srcRect t="2887" b="2887"/>
            <a:stretch>
              <a:fillRect/>
            </a:stretch>
          </p:blipFill>
          <p:spPr>
            <a:xfrm>
              <a:off x="0" y="0"/>
              <a:ext cx="4140471" cy="3962717"/>
            </a:xfrm>
            <a:prstGeom prst="rect">
              <a:avLst/>
            </a:prstGeom>
          </p:spPr>
        </p:pic>
      </p:grpSp>
      <p:sp>
        <p:nvSpPr>
          <p:cNvPr id="32" name="TextBox 32"/>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3" name="TextBox 33"/>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4" name="TextBox 34"/>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grpSp>
        <p:nvGrpSpPr>
          <p:cNvPr id="35" name="Group 35"/>
          <p:cNvGrpSpPr/>
          <p:nvPr/>
        </p:nvGrpSpPr>
        <p:grpSpPr>
          <a:xfrm>
            <a:off x="1919873" y="4208015"/>
            <a:ext cx="5186504" cy="5671006"/>
            <a:chOff x="0" y="0"/>
            <a:chExt cx="6915339" cy="7561342"/>
          </a:xfrm>
        </p:grpSpPr>
        <p:sp>
          <p:nvSpPr>
            <p:cNvPr id="36" name="TextBox 36"/>
            <p:cNvSpPr txBox="1"/>
            <p:nvPr/>
          </p:nvSpPr>
          <p:spPr>
            <a:xfrm>
              <a:off x="0" y="1309344"/>
              <a:ext cx="6915339" cy="6251998"/>
            </a:xfrm>
            <a:prstGeom prst="rect">
              <a:avLst/>
            </a:prstGeom>
          </p:spPr>
          <p:txBody>
            <a:bodyPr lIns="0" tIns="0" rIns="0" bIns="0" rtlCol="0" anchor="t">
              <a:spAutoFit/>
            </a:bodyPr>
            <a:lstStyle/>
            <a:p>
              <a:pPr>
                <a:lnSpc>
                  <a:spcPts val="3380"/>
                </a:lnSpc>
              </a:pPr>
              <a:r>
                <a:rPr lang="en-US" sz="2600">
                  <a:solidFill>
                    <a:srgbClr val="000000"/>
                  </a:solidFill>
                  <a:latin typeface="Open Sauce Bold"/>
                </a:rPr>
                <a:t>Consumer and Corporate Segment make up more than 80% of customerbase. Target them, especially customers from the East and West region in the Top 10 cities with Highest Sales by introducing special promotions and bundles for mass Consumer and Home Offices and send promotional emails or flyers.</a:t>
              </a:r>
            </a:p>
          </p:txBody>
        </p:sp>
        <p:sp>
          <p:nvSpPr>
            <p:cNvPr id="37" name="TextBox 37"/>
            <p:cNvSpPr txBox="1"/>
            <p:nvPr/>
          </p:nvSpPr>
          <p:spPr>
            <a:xfrm>
              <a:off x="0" y="-28575"/>
              <a:ext cx="6915339"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Leading</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1896110" y="3002154"/>
            <a:ext cx="13069764" cy="5211466"/>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5315099" y="2009015"/>
            <a:ext cx="6441877" cy="755015"/>
          </a:xfrm>
          <a:prstGeom prst="rect">
            <a:avLst/>
          </a:prstGeom>
        </p:spPr>
        <p:txBody>
          <a:bodyPr lIns="0" tIns="0" rIns="0" bIns="0" rtlCol="0" anchor="t">
            <a:spAutoFit/>
          </a:bodyPr>
          <a:lstStyle/>
          <a:p>
            <a:pPr algn="ctr">
              <a:lnSpc>
                <a:spcPts val="6160"/>
              </a:lnSpc>
            </a:pPr>
            <a:r>
              <a:rPr lang="en-US" sz="4400" dirty="0">
                <a:solidFill>
                  <a:srgbClr val="000000"/>
                </a:solidFill>
                <a:latin typeface="Open Sans Bold"/>
              </a:rPr>
              <a:t>Time Stamped Analysis</a:t>
            </a:r>
          </a:p>
        </p:txBody>
      </p:sp>
      <p:sp>
        <p:nvSpPr>
          <p:cNvPr id="32" name="TextBox 32"/>
          <p:cNvSpPr txBox="1"/>
          <p:nvPr/>
        </p:nvSpPr>
        <p:spPr>
          <a:xfrm>
            <a:off x="334075" y="8334692"/>
            <a:ext cx="17619851"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Light"/>
              </a:rPr>
              <a:t>I</a:t>
            </a:r>
            <a:r>
              <a:rPr lang="en-US" sz="3399">
                <a:solidFill>
                  <a:srgbClr val="000000"/>
                </a:solidFill>
                <a:latin typeface="Open Sans Light Bold"/>
              </a:rPr>
              <a:t>n each year, there were two month spikes whether customer ordered the most- November and December. Monday was the day that customers mainly ordered from the Superstore throughout the week.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192765" cy="9261343"/>
            </a:xfrm>
            <a:prstGeom prst="rect">
              <a:avLst/>
            </a:prstGeom>
          </p:spPr>
        </p:pic>
        <p:sp>
          <p:nvSpPr>
            <p:cNvPr id="4" name="TextBox 4"/>
            <p:cNvSpPr txBox="1"/>
            <p:nvPr/>
          </p:nvSpPr>
          <p:spPr>
            <a:xfrm>
              <a:off x="1987952"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528147" y="0"/>
              <a:ext cx="18192765" cy="9261343"/>
            </a:xfrm>
            <a:prstGeom prst="rect">
              <a:avLst/>
            </a:prstGeom>
          </p:spPr>
        </p:pic>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0200" y="1795007"/>
              <a:ext cx="412665" cy="425827"/>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5244558" y="0"/>
              <a:ext cx="18192765" cy="9261343"/>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852961" y="468689"/>
              <a:ext cx="400812" cy="387694"/>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618946" y="468689"/>
              <a:ext cx="387694" cy="387694"/>
            </a:xfrm>
            <a:prstGeom prst="rect">
              <a:avLst/>
            </a:prstGeom>
          </p:spPr>
        </p:pic>
        <p:grpSp>
          <p:nvGrpSpPr>
            <p:cNvPr id="16" name="Group 16"/>
            <p:cNvGrpSpPr/>
            <p:nvPr/>
          </p:nvGrpSpPr>
          <p:grpSpPr>
            <a:xfrm>
              <a:off x="2134357" y="1667637"/>
              <a:ext cx="20878043" cy="680568"/>
              <a:chOff x="0" y="0"/>
              <a:chExt cx="12467294" cy="406400"/>
            </a:xfrm>
          </p:grpSpPr>
          <p:sp>
            <p:nvSpPr>
              <p:cNvPr id="17" name="Freeform 17"/>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18" name="TextBox 18"/>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19" name="Picture 1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337202" y="1795007"/>
              <a:ext cx="445257" cy="425827"/>
            </a:xfrm>
            <a:prstGeom prst="rect">
              <a:avLst/>
            </a:prstGeom>
          </p:spPr>
        </p:pic>
        <p:grpSp>
          <p:nvGrpSpPr>
            <p:cNvPr id="20" name="Group 20"/>
            <p:cNvGrpSpPr/>
            <p:nvPr/>
          </p:nvGrpSpPr>
          <p:grpSpPr>
            <a:xfrm>
              <a:off x="447964" y="221133"/>
              <a:ext cx="796139" cy="796139"/>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Introduction</a:t>
              </a:r>
            </a:p>
          </p:txBody>
        </p:sp>
        <p:sp>
          <p:nvSpPr>
            <p:cNvPr id="24" name="TextBox 24"/>
            <p:cNvSpPr txBox="1"/>
            <p:nvPr/>
          </p:nvSpPr>
          <p:spPr>
            <a:xfrm>
              <a:off x="3011059" y="1710529"/>
              <a:ext cx="11610319" cy="547158"/>
            </a:xfrm>
            <a:prstGeom prst="rect">
              <a:avLst/>
            </a:prstGeom>
          </p:spPr>
          <p:txBody>
            <a:bodyPr lIns="0" tIns="0" rIns="0" bIns="0" rtlCol="0" anchor="t">
              <a:spAutoFit/>
            </a:bodyPr>
            <a:lstStyle/>
            <a:p>
              <a:pPr>
                <a:lnSpc>
                  <a:spcPts val="3499"/>
                </a:lnSpc>
              </a:pPr>
              <a:r>
                <a:rPr lang="en-US" sz="2499">
                  <a:solidFill>
                    <a:srgbClr val="48494E"/>
                  </a:solidFill>
                  <a:latin typeface="Open Sauce"/>
                </a:rPr>
                <a:t>Superstore Sales Data</a:t>
              </a:r>
            </a:p>
          </p:txBody>
        </p:sp>
      </p:grpSp>
      <p:grpSp>
        <p:nvGrpSpPr>
          <p:cNvPr id="25" name="Group 25"/>
          <p:cNvGrpSpPr/>
          <p:nvPr/>
        </p:nvGrpSpPr>
        <p:grpSpPr>
          <a:xfrm>
            <a:off x="8859595" y="2793173"/>
            <a:ext cx="8399705" cy="6465127"/>
            <a:chOff x="0" y="0"/>
            <a:chExt cx="11199607" cy="8620170"/>
          </a:xfrm>
        </p:grpSpPr>
        <p:pic>
          <p:nvPicPr>
            <p:cNvPr id="26" name="Picture 26"/>
            <p:cNvPicPr>
              <a:picLocks noChangeAspect="1"/>
            </p:cNvPicPr>
            <p:nvPr/>
          </p:nvPicPr>
          <p:blipFill>
            <a:blip r:embed="rId16"/>
            <a:srcRect l="6719" r="6719"/>
            <a:stretch>
              <a:fillRect/>
            </a:stretch>
          </p:blipFill>
          <p:spPr>
            <a:xfrm>
              <a:off x="0" y="0"/>
              <a:ext cx="11199607" cy="8620170"/>
            </a:xfrm>
            <a:prstGeom prst="rect">
              <a:avLst/>
            </a:prstGeom>
          </p:spPr>
        </p:pic>
      </p:grpSp>
      <p:sp>
        <p:nvSpPr>
          <p:cNvPr id="27" name="TextBox 27"/>
          <p:cNvSpPr txBox="1"/>
          <p:nvPr/>
        </p:nvSpPr>
        <p:spPr>
          <a:xfrm>
            <a:off x="1032888" y="2783648"/>
            <a:ext cx="7293571" cy="1314450"/>
          </a:xfrm>
          <a:prstGeom prst="rect">
            <a:avLst/>
          </a:prstGeom>
        </p:spPr>
        <p:txBody>
          <a:bodyPr lIns="0" tIns="0" rIns="0" bIns="0" rtlCol="0" anchor="t">
            <a:spAutoFit/>
          </a:bodyPr>
          <a:lstStyle/>
          <a:p>
            <a:pPr>
              <a:lnSpc>
                <a:spcPts val="10319"/>
              </a:lnSpc>
            </a:pPr>
            <a:r>
              <a:rPr lang="en-US" sz="8599">
                <a:solidFill>
                  <a:srgbClr val="000000"/>
                </a:solidFill>
                <a:latin typeface="Open Sauce SemiBold Bold"/>
              </a:rPr>
              <a:t>Introduction</a:t>
            </a:r>
          </a:p>
        </p:txBody>
      </p:sp>
      <p:sp>
        <p:nvSpPr>
          <p:cNvPr id="28" name="TextBox 28"/>
          <p:cNvSpPr txBox="1"/>
          <p:nvPr/>
        </p:nvSpPr>
        <p:spPr>
          <a:xfrm>
            <a:off x="232849" y="4088573"/>
            <a:ext cx="8392933" cy="5120005"/>
          </a:xfrm>
          <a:prstGeom prst="rect">
            <a:avLst/>
          </a:prstGeom>
        </p:spPr>
        <p:txBody>
          <a:bodyPr lIns="0" tIns="0" rIns="0" bIns="0" rtlCol="0" anchor="t">
            <a:spAutoFit/>
          </a:bodyPr>
          <a:lstStyle/>
          <a:p>
            <a:pPr>
              <a:lnSpc>
                <a:spcPts val="3380"/>
              </a:lnSpc>
            </a:pPr>
            <a:r>
              <a:rPr lang="en-US" sz="2600">
                <a:solidFill>
                  <a:srgbClr val="000000"/>
                </a:solidFill>
                <a:latin typeface="Open Sauce"/>
              </a:rPr>
              <a:t>Assess the factors driving the profits/loses across various categories and segments pertaining to a retail superstore located across US</a:t>
            </a:r>
          </a:p>
          <a:p>
            <a:pPr>
              <a:lnSpc>
                <a:spcPts val="3380"/>
              </a:lnSpc>
            </a:pPr>
            <a:endParaRPr lang="en-US" sz="2600">
              <a:solidFill>
                <a:srgbClr val="000000"/>
              </a:solidFill>
              <a:latin typeface="Open Sauce"/>
            </a:endParaRPr>
          </a:p>
          <a:p>
            <a:pPr>
              <a:lnSpc>
                <a:spcPts val="3380"/>
              </a:lnSpc>
            </a:pPr>
            <a:r>
              <a:rPr lang="en-US" sz="2600">
                <a:solidFill>
                  <a:srgbClr val="000000"/>
                </a:solidFill>
                <a:latin typeface="Open Sauce"/>
              </a:rPr>
              <a:t>First phase will provide an overview of Explanatory analysis and interaction between variables. Phase two involves building a state level goal setting engine for the superstore for each category and segment of its market</a:t>
            </a:r>
          </a:p>
          <a:p>
            <a:pPr>
              <a:lnSpc>
                <a:spcPts val="3380"/>
              </a:lnSpc>
            </a:pPr>
            <a:r>
              <a:rPr lang="en-US" sz="2600">
                <a:solidFill>
                  <a:srgbClr val="000000"/>
                </a:solidFill>
                <a:latin typeface="Open Sauce"/>
              </a:rPr>
              <a:t>  </a:t>
            </a:r>
          </a:p>
          <a:p>
            <a:pPr>
              <a:lnSpc>
                <a:spcPts val="3380"/>
              </a:lnSpc>
            </a:pPr>
            <a:endParaRPr lang="en-US" sz="2600">
              <a:solidFill>
                <a:srgbClr val="000000"/>
              </a:solidFill>
              <a:latin typeface="Open Sauce"/>
            </a:endParaRPr>
          </a:p>
          <a:p>
            <a:pPr>
              <a:lnSpc>
                <a:spcPts val="3380"/>
              </a:lnSpc>
            </a:pPr>
            <a:endParaRPr lang="en-US" sz="2600">
              <a:solidFill>
                <a:srgbClr val="000000"/>
              </a:solidFill>
              <a:latin typeface="Open Sauc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l="4" t="639" r="3741"/>
          <a:stretch>
            <a:fillRect/>
          </a:stretch>
        </p:blipFill>
        <p:spPr>
          <a:xfrm>
            <a:off x="77282" y="2650509"/>
            <a:ext cx="8641115" cy="4062684"/>
          </a:xfrm>
          <a:prstGeom prst="rect">
            <a:avLst/>
          </a:prstGeom>
        </p:spPr>
      </p:pic>
      <p:pic>
        <p:nvPicPr>
          <p:cNvPr id="28" name="Picture 28"/>
          <p:cNvPicPr>
            <a:picLocks noChangeAspect="1"/>
          </p:cNvPicPr>
          <p:nvPr/>
        </p:nvPicPr>
        <p:blipFill>
          <a:blip r:embed="rId23"/>
          <a:srcRect/>
          <a:stretch>
            <a:fillRect/>
          </a:stretch>
        </p:blipFill>
        <p:spPr>
          <a:xfrm>
            <a:off x="77282" y="6922744"/>
            <a:ext cx="13069764" cy="3222231"/>
          </a:xfrm>
          <a:prstGeom prst="rect">
            <a:avLst/>
          </a:prstGeom>
        </p:spPr>
      </p:pic>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2" name="TextBox 32"/>
          <p:cNvSpPr txBox="1"/>
          <p:nvPr/>
        </p:nvSpPr>
        <p:spPr>
          <a:xfrm>
            <a:off x="6466830" y="1763414"/>
            <a:ext cx="5354340"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a:rPr>
              <a:t>Shipping Modes </a:t>
            </a:r>
          </a:p>
        </p:txBody>
      </p:sp>
      <p:grpSp>
        <p:nvGrpSpPr>
          <p:cNvPr id="33" name="Group 33"/>
          <p:cNvGrpSpPr/>
          <p:nvPr/>
        </p:nvGrpSpPr>
        <p:grpSpPr>
          <a:xfrm>
            <a:off x="10851091" y="3448439"/>
            <a:ext cx="5186504" cy="1384756"/>
            <a:chOff x="0" y="0"/>
            <a:chExt cx="6915339" cy="1846342"/>
          </a:xfrm>
        </p:grpSpPr>
        <p:sp>
          <p:nvSpPr>
            <p:cNvPr id="34" name="TextBox 34"/>
            <p:cNvSpPr txBox="1"/>
            <p:nvPr/>
          </p:nvSpPr>
          <p:spPr>
            <a:xfrm>
              <a:off x="0" y="1309344"/>
              <a:ext cx="6915339" cy="536998"/>
            </a:xfrm>
            <a:prstGeom prst="rect">
              <a:avLst/>
            </a:prstGeom>
          </p:spPr>
          <p:txBody>
            <a:bodyPr lIns="0" tIns="0" rIns="0" bIns="0" rtlCol="0" anchor="t">
              <a:spAutoFit/>
            </a:bodyPr>
            <a:lstStyle/>
            <a:p>
              <a:pPr>
                <a:lnSpc>
                  <a:spcPts val="3380"/>
                </a:lnSpc>
              </a:pPr>
              <a:endParaRPr/>
            </a:p>
          </p:txBody>
        </p:sp>
        <p:sp>
          <p:nvSpPr>
            <p:cNvPr id="35" name="TextBox 35"/>
            <p:cNvSpPr txBox="1"/>
            <p:nvPr/>
          </p:nvSpPr>
          <p:spPr>
            <a:xfrm>
              <a:off x="0" y="-28575"/>
              <a:ext cx="6915339" cy="755015"/>
            </a:xfrm>
            <a:prstGeom prst="rect">
              <a:avLst/>
            </a:prstGeom>
          </p:spPr>
          <p:txBody>
            <a:bodyPr lIns="0" tIns="0" rIns="0" bIns="0" rtlCol="0" anchor="t">
              <a:spAutoFit/>
            </a:bodyPr>
            <a:lstStyle/>
            <a:p>
              <a:pPr>
                <a:lnSpc>
                  <a:spcPts val="4680"/>
                </a:lnSpc>
              </a:pPr>
              <a:endParaRPr/>
            </a:p>
          </p:txBody>
        </p:sp>
      </p:grpSp>
      <p:sp>
        <p:nvSpPr>
          <p:cNvPr id="36" name="TextBox 36"/>
          <p:cNvSpPr txBox="1"/>
          <p:nvPr/>
        </p:nvSpPr>
        <p:spPr>
          <a:xfrm>
            <a:off x="9031506" y="3773194"/>
            <a:ext cx="8696226" cy="3270325"/>
          </a:xfrm>
          <a:prstGeom prst="rect">
            <a:avLst/>
          </a:prstGeom>
        </p:spPr>
        <p:txBody>
          <a:bodyPr lIns="0" tIns="0" rIns="0" bIns="0" rtlCol="0" anchor="t">
            <a:spAutoFit/>
          </a:bodyPr>
          <a:lstStyle/>
          <a:p>
            <a:pPr algn="just">
              <a:lnSpc>
                <a:spcPts val="3757"/>
              </a:lnSpc>
            </a:pPr>
            <a:r>
              <a:rPr lang="en-US" sz="2683">
                <a:solidFill>
                  <a:srgbClr val="000000"/>
                </a:solidFill>
                <a:latin typeface="Open Sans Light Bold"/>
              </a:rPr>
              <a:t>Standard Class is the preferred method of shipment and perhaps the cheapest one too. The other modes are not popular among the customers and may be too costly.</a:t>
            </a:r>
          </a:p>
          <a:p>
            <a:pPr algn="just">
              <a:lnSpc>
                <a:spcPts val="3757"/>
              </a:lnSpc>
            </a:pPr>
            <a:endParaRPr lang="en-US" sz="2683">
              <a:solidFill>
                <a:srgbClr val="000000"/>
              </a:solidFill>
              <a:latin typeface="Open Sans Light Bold"/>
            </a:endParaRPr>
          </a:p>
          <a:p>
            <a:pPr algn="just">
              <a:lnSpc>
                <a:spcPts val="3757"/>
              </a:lnSpc>
            </a:pPr>
            <a:endParaRPr lang="en-US" sz="2683">
              <a:solidFill>
                <a:srgbClr val="000000"/>
              </a:solidFill>
              <a:latin typeface="Open Sans Light Bold"/>
            </a:endParaRPr>
          </a:p>
          <a:p>
            <a:pPr algn="just">
              <a:lnSpc>
                <a:spcPts val="3757"/>
              </a:lnSpc>
            </a:pPr>
            <a:endParaRPr lang="en-US" sz="2683">
              <a:solidFill>
                <a:srgbClr val="000000"/>
              </a:solidFill>
              <a:latin typeface="Open Sans Light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14" name="TextBox 14"/>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15" name="TextBox 15"/>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12475683" y="97511"/>
            <a:ext cx="13644574" cy="6946007"/>
          </a:xfrm>
          <a:prstGeom prst="rect">
            <a:avLst/>
          </a:prstGeom>
        </p:spPr>
      </p:pic>
      <p:sp>
        <p:nvSpPr>
          <p:cNvPr id="18" name="TextBox 18"/>
          <p:cNvSpPr txBox="1"/>
          <p:nvPr/>
        </p:nvSpPr>
        <p:spPr>
          <a:xfrm>
            <a:off x="12475683" y="401403"/>
            <a:ext cx="125247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Results</a:t>
            </a:r>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00670" y="459882"/>
            <a:ext cx="300609" cy="290771"/>
          </a:xfrm>
          <a:prstGeom prst="rect">
            <a:avLst/>
          </a:prstGeom>
        </p:spPr>
      </p:pic>
      <p:sp>
        <p:nvSpPr>
          <p:cNvPr id="20" name="TextBox 20"/>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Conclusion</a:t>
            </a:r>
          </a:p>
        </p:txBody>
      </p:sp>
      <p:pic>
        <p:nvPicPr>
          <p:cNvPr id="21" name="Picture 2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7256474" y="449028"/>
            <a:ext cx="290771" cy="290771"/>
          </a:xfrm>
          <a:prstGeom prst="rect">
            <a:avLst/>
          </a:prstGeom>
        </p:spPr>
      </p:pic>
      <p:grpSp>
        <p:nvGrpSpPr>
          <p:cNvPr id="22" name="Group 22"/>
          <p:cNvGrpSpPr/>
          <p:nvPr/>
        </p:nvGrpSpPr>
        <p:grpSpPr>
          <a:xfrm>
            <a:off x="0" y="1116460"/>
            <a:ext cx="18288000" cy="9170540"/>
            <a:chOff x="0" y="0"/>
            <a:chExt cx="4862686" cy="2438400"/>
          </a:xfrm>
        </p:grpSpPr>
        <p:sp>
          <p:nvSpPr>
            <p:cNvPr id="23" name="Freeform 2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5" name="AutoShape 25"/>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6" name="AutoShape 26"/>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7" name="Picture 27"/>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200150" y="1443766"/>
            <a:ext cx="309499" cy="319371"/>
          </a:xfrm>
          <a:prstGeom prst="rect">
            <a:avLst/>
          </a:prstGeom>
        </p:spPr>
      </p:pic>
      <p:grpSp>
        <p:nvGrpSpPr>
          <p:cNvPr id="28" name="Group 28"/>
          <p:cNvGrpSpPr/>
          <p:nvPr/>
        </p:nvGrpSpPr>
        <p:grpSpPr>
          <a:xfrm>
            <a:off x="1600768" y="1348239"/>
            <a:ext cx="15658532" cy="510426"/>
            <a:chOff x="0" y="0"/>
            <a:chExt cx="12467294" cy="406400"/>
          </a:xfrm>
        </p:grpSpPr>
        <p:sp>
          <p:nvSpPr>
            <p:cNvPr id="29" name="Freeform 2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30" name="TextBox 3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31" name="Picture 31"/>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752902" y="1443766"/>
            <a:ext cx="333943" cy="319371"/>
          </a:xfrm>
          <a:prstGeom prst="rect">
            <a:avLst/>
          </a:prstGeom>
        </p:spPr>
      </p:pic>
      <p:sp>
        <p:nvSpPr>
          <p:cNvPr id="32" name="TextBox 32"/>
          <p:cNvSpPr txBox="1"/>
          <p:nvPr/>
        </p:nvSpPr>
        <p:spPr>
          <a:xfrm>
            <a:off x="933077" y="1849139"/>
            <a:ext cx="15917897" cy="1314450"/>
          </a:xfrm>
          <a:prstGeom prst="rect">
            <a:avLst/>
          </a:prstGeom>
        </p:spPr>
        <p:txBody>
          <a:bodyPr lIns="0" tIns="0" rIns="0" bIns="0" rtlCol="0" anchor="t">
            <a:spAutoFit/>
          </a:bodyPr>
          <a:lstStyle/>
          <a:p>
            <a:pPr>
              <a:lnSpc>
                <a:spcPts val="10319"/>
              </a:lnSpc>
            </a:pPr>
            <a:r>
              <a:rPr lang="en-US" sz="8599">
                <a:solidFill>
                  <a:srgbClr val="000000"/>
                </a:solidFill>
                <a:latin typeface="Open Sauce SemiBold Bold"/>
              </a:rPr>
              <a:t>Conclusion - Data Analysis</a:t>
            </a:r>
          </a:p>
        </p:txBody>
      </p:sp>
      <p:sp>
        <p:nvSpPr>
          <p:cNvPr id="33" name="TextBox 33"/>
          <p:cNvSpPr txBox="1"/>
          <p:nvPr/>
        </p:nvSpPr>
        <p:spPr>
          <a:xfrm>
            <a:off x="168470" y="3173114"/>
            <a:ext cx="18288000" cy="6719570"/>
          </a:xfrm>
          <a:prstGeom prst="rect">
            <a:avLst/>
          </a:prstGeom>
        </p:spPr>
        <p:txBody>
          <a:bodyPr lIns="0" tIns="0" rIns="0" bIns="0" rtlCol="0" anchor="t">
            <a:spAutoFit/>
          </a:bodyPr>
          <a:lstStyle/>
          <a:p>
            <a:pPr algn="just">
              <a:lnSpc>
                <a:spcPts val="4480"/>
              </a:lnSpc>
            </a:pPr>
            <a:r>
              <a:rPr lang="en-US" sz="3200">
                <a:solidFill>
                  <a:srgbClr val="000000"/>
                </a:solidFill>
                <a:latin typeface="Open Sans Light Bold"/>
              </a:rPr>
              <a:t>Targeting Strategy:</a:t>
            </a:r>
            <a:r>
              <a:rPr lang="en-US" sz="3200">
                <a:solidFill>
                  <a:srgbClr val="000000"/>
                </a:solidFill>
                <a:latin typeface="Open Sans Light"/>
              </a:rPr>
              <a:t> </a:t>
            </a:r>
          </a:p>
          <a:p>
            <a:pPr marL="690881" lvl="1" indent="-345440" algn="just">
              <a:lnSpc>
                <a:spcPts val="4480"/>
              </a:lnSpc>
              <a:buFont typeface="Arial"/>
              <a:buChar char="•"/>
            </a:pPr>
            <a:r>
              <a:rPr lang="en-US" sz="3200">
                <a:solidFill>
                  <a:srgbClr val="000000"/>
                </a:solidFill>
                <a:latin typeface="Open Sans Light"/>
              </a:rPr>
              <a:t>The superstore should target Consumer segment customers as they represented the most sales &amp; quantity of items ordered across all segments. </a:t>
            </a:r>
          </a:p>
          <a:p>
            <a:pPr marL="690881" lvl="1" indent="-345440" algn="just">
              <a:lnSpc>
                <a:spcPts val="4480"/>
              </a:lnSpc>
              <a:buFont typeface="Arial"/>
              <a:buChar char="•"/>
            </a:pPr>
            <a:r>
              <a:rPr lang="en-US" sz="3200">
                <a:solidFill>
                  <a:srgbClr val="000000"/>
                </a:solidFill>
                <a:latin typeface="Open Sans Light"/>
              </a:rPr>
              <a:t>They should focus on selling Staples-related products as most customers ordered these from Superstores.</a:t>
            </a:r>
          </a:p>
          <a:p>
            <a:pPr marL="690881" lvl="1" indent="-345440" algn="just">
              <a:lnSpc>
                <a:spcPts val="4480"/>
              </a:lnSpc>
              <a:buFont typeface="Arial"/>
              <a:buChar char="•"/>
            </a:pPr>
            <a:r>
              <a:rPr lang="en-US" sz="3200">
                <a:solidFill>
                  <a:srgbClr val="000000"/>
                </a:solidFill>
                <a:latin typeface="Open Sans Light"/>
              </a:rPr>
              <a:t>From a geographical point of view, they should target on US central and south Region, and run fewer discounts in high volume states like texas and Illinois to minimize loses</a:t>
            </a:r>
          </a:p>
          <a:p>
            <a:pPr algn="just">
              <a:lnSpc>
                <a:spcPts val="4480"/>
              </a:lnSpc>
            </a:pPr>
            <a:r>
              <a:rPr lang="en-US" sz="3200">
                <a:solidFill>
                  <a:srgbClr val="000000"/>
                </a:solidFill>
                <a:latin typeface="Open Sans Light Bold"/>
              </a:rPr>
              <a:t>Marketing and Promotion:</a:t>
            </a:r>
          </a:p>
          <a:p>
            <a:pPr marL="690881" lvl="1" indent="-345440" algn="just">
              <a:lnSpc>
                <a:spcPts val="4480"/>
              </a:lnSpc>
              <a:buFont typeface="Arial"/>
              <a:buChar char="•"/>
            </a:pPr>
            <a:r>
              <a:rPr lang="en-US" sz="3200">
                <a:solidFill>
                  <a:srgbClr val="000000"/>
                </a:solidFill>
                <a:latin typeface="Open Sans Light"/>
              </a:rPr>
              <a:t>The superstore should spend additional resources on ads in Q1 as we observed these months were the Months with the least Orders. They should put ads and special promotions on Wednesdays and Tuesdays as they recorded fewer sales</a:t>
            </a:r>
          </a:p>
          <a:p>
            <a:pPr algn="just">
              <a:lnSpc>
                <a:spcPts val="4480"/>
              </a:lnSpc>
            </a:pPr>
            <a:endParaRPr lang="en-US" sz="3200">
              <a:solidFill>
                <a:srgbClr val="000000"/>
              </a:solidFill>
              <a:latin typeface="Open Sa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228682"/>
            <a:ext cx="18288000" cy="9058318"/>
            <a:chOff x="0" y="0"/>
            <a:chExt cx="4862686" cy="2408561"/>
          </a:xfrm>
        </p:grpSpPr>
        <p:sp>
          <p:nvSpPr>
            <p:cNvPr id="18" name="Freeform 18"/>
            <p:cNvSpPr/>
            <p:nvPr/>
          </p:nvSpPr>
          <p:spPr>
            <a:xfrm>
              <a:off x="0" y="0"/>
              <a:ext cx="4862686" cy="2408561"/>
            </a:xfrm>
            <a:custGeom>
              <a:avLst/>
              <a:gdLst/>
              <a:ahLst/>
              <a:cxnLst/>
              <a:rect l="l" t="t" r="r" b="b"/>
              <a:pathLst>
                <a:path w="4862686" h="2408561">
                  <a:moveTo>
                    <a:pt x="0" y="0"/>
                  </a:moveTo>
                  <a:lnTo>
                    <a:pt x="4862686" y="0"/>
                  </a:lnTo>
                  <a:lnTo>
                    <a:pt x="4862686" y="2408561"/>
                  </a:lnTo>
                  <a:lnTo>
                    <a:pt x="0" y="2408561"/>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sp>
        <p:nvSpPr>
          <p:cNvPr id="27" name="TextBox 27"/>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8" name="TextBox 28"/>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29" name="TextBox 29"/>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0" name="TextBox 30"/>
          <p:cNvSpPr txBox="1"/>
          <p:nvPr/>
        </p:nvSpPr>
        <p:spPr>
          <a:xfrm>
            <a:off x="856986" y="3913415"/>
            <a:ext cx="15516784" cy="5605896"/>
          </a:xfrm>
          <a:prstGeom prst="rect">
            <a:avLst/>
          </a:prstGeom>
        </p:spPr>
        <p:txBody>
          <a:bodyPr lIns="0" tIns="0" rIns="0" bIns="0" rtlCol="0" anchor="t">
            <a:spAutoFit/>
          </a:bodyPr>
          <a:lstStyle/>
          <a:p>
            <a:pPr marL="684496" lvl="1" indent="-342248">
              <a:lnSpc>
                <a:spcPts val="4438"/>
              </a:lnSpc>
              <a:buFont typeface="Arial"/>
              <a:buChar char="•"/>
            </a:pPr>
            <a:r>
              <a:rPr lang="en-US" sz="3170">
                <a:solidFill>
                  <a:srgbClr val="000000"/>
                </a:solidFill>
                <a:latin typeface="Open Sans"/>
              </a:rPr>
              <a:t>Superstore is most profitable when discount levels lower than 10% are offered. This allows fewer occurrences of lowered prices after discount deductions, and thus larger profit margins and profits</a:t>
            </a:r>
          </a:p>
          <a:p>
            <a:pPr marL="684496" lvl="1" indent="-342248">
              <a:lnSpc>
                <a:spcPts val="4438"/>
              </a:lnSpc>
              <a:buFont typeface="Arial"/>
              <a:buChar char="•"/>
            </a:pPr>
            <a:r>
              <a:rPr lang="en-US" sz="3170">
                <a:solidFill>
                  <a:srgbClr val="000000"/>
                </a:solidFill>
                <a:latin typeface="Open Sans"/>
              </a:rPr>
              <a:t> Run Promotionals Sales in October owing to its declining seasonality </a:t>
            </a:r>
          </a:p>
          <a:p>
            <a:pPr marL="684496" lvl="1" indent="-342248">
              <a:lnSpc>
                <a:spcPts val="4438"/>
              </a:lnSpc>
              <a:buFont typeface="Arial"/>
              <a:buChar char="•"/>
            </a:pPr>
            <a:r>
              <a:rPr lang="en-US" sz="3170">
                <a:solidFill>
                  <a:srgbClr val="000000"/>
                </a:solidFill>
                <a:latin typeface="Open Sans"/>
              </a:rPr>
              <a:t>The overall observed negative trend is that all Furniture sub-categories, as well as Appliances and Binders under the Office Supplies category, contribute to a majority of losses. Superstore is advised to improve on the promotional strategies for these, as well as reduce overall discounts</a:t>
            </a:r>
          </a:p>
          <a:p>
            <a:pPr algn="ctr">
              <a:lnSpc>
                <a:spcPts val="4438"/>
              </a:lnSpc>
            </a:pPr>
            <a:endParaRPr lang="en-US" sz="3170">
              <a:solidFill>
                <a:srgbClr val="000000"/>
              </a:solidFill>
              <a:latin typeface="Open Sans"/>
            </a:endParaRPr>
          </a:p>
          <a:p>
            <a:pPr algn="ctr">
              <a:lnSpc>
                <a:spcPts val="4438"/>
              </a:lnSpc>
            </a:pPr>
            <a:endParaRPr lang="en-US" sz="3170">
              <a:solidFill>
                <a:srgbClr val="000000"/>
              </a:solidFill>
              <a:latin typeface="Open Sans"/>
            </a:endParaRPr>
          </a:p>
        </p:txBody>
      </p:sp>
      <p:sp>
        <p:nvSpPr>
          <p:cNvPr id="31" name="TextBox 31"/>
          <p:cNvSpPr txBox="1"/>
          <p:nvPr/>
        </p:nvSpPr>
        <p:spPr>
          <a:xfrm>
            <a:off x="1028700" y="2079209"/>
            <a:ext cx="15917897" cy="1314450"/>
          </a:xfrm>
          <a:prstGeom prst="rect">
            <a:avLst/>
          </a:prstGeom>
        </p:spPr>
        <p:txBody>
          <a:bodyPr lIns="0" tIns="0" rIns="0" bIns="0" rtlCol="0" anchor="t">
            <a:spAutoFit/>
          </a:bodyPr>
          <a:lstStyle/>
          <a:p>
            <a:pPr>
              <a:lnSpc>
                <a:spcPts val="10319"/>
              </a:lnSpc>
            </a:pPr>
            <a:r>
              <a:rPr lang="en-US" sz="8599">
                <a:solidFill>
                  <a:srgbClr val="000000"/>
                </a:solidFill>
                <a:latin typeface="Open Sauce SemiBold Bold"/>
              </a:rPr>
              <a:t>Conclusion - Data 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00768" y="97511"/>
            <a:ext cx="13644574" cy="6946007"/>
          </a:xfrm>
          <a:prstGeom prst="rect">
            <a:avLst/>
          </a:prstGeom>
        </p:spPr>
      </p:pic>
      <p:sp>
        <p:nvSpPr>
          <p:cNvPr id="6" name="TextBox 6"/>
          <p:cNvSpPr txBox="1"/>
          <p:nvPr/>
        </p:nvSpPr>
        <p:spPr>
          <a:xfrm>
            <a:off x="3110417"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356705"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5119150" y="-38100"/>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9448100"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sp>
        <p:nvSpPr>
          <p:cNvPr id="16" name="TextBox 16"/>
          <p:cNvSpPr txBox="1"/>
          <p:nvPr/>
        </p:nvSpPr>
        <p:spPr>
          <a:xfrm>
            <a:off x="12723333" y="401403"/>
            <a:ext cx="1464077"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Conclusion</a:t>
            </a:r>
          </a:p>
        </p:txBody>
      </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159923" y="459882"/>
            <a:ext cx="300609" cy="290771"/>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715727" y="449028"/>
            <a:ext cx="290771" cy="290771"/>
          </a:xfrm>
          <a:prstGeom prst="rect">
            <a:avLst/>
          </a:prstGeom>
        </p:spPr>
      </p:pic>
      <p:grpSp>
        <p:nvGrpSpPr>
          <p:cNvPr id="20" name="Group 20"/>
          <p:cNvGrpSpPr/>
          <p:nvPr/>
        </p:nvGrpSpPr>
        <p:grpSpPr>
          <a:xfrm>
            <a:off x="0" y="1116460"/>
            <a:ext cx="18288000" cy="9170540"/>
            <a:chOff x="0" y="0"/>
            <a:chExt cx="4862686" cy="2438400"/>
          </a:xfrm>
        </p:grpSpPr>
        <p:sp>
          <p:nvSpPr>
            <p:cNvPr id="21" name="Freeform 21"/>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3" name="AutoShape 23"/>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4" name="AutoShape 24"/>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5" name="Picture 2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00150" y="1443766"/>
            <a:ext cx="309499" cy="319371"/>
          </a:xfrm>
          <a:prstGeom prst="rect">
            <a:avLst/>
          </a:prstGeom>
        </p:spPr>
      </p:pic>
      <p:grpSp>
        <p:nvGrpSpPr>
          <p:cNvPr id="26" name="Group 26"/>
          <p:cNvGrpSpPr/>
          <p:nvPr/>
        </p:nvGrpSpPr>
        <p:grpSpPr>
          <a:xfrm>
            <a:off x="1600768" y="1348239"/>
            <a:ext cx="15658532" cy="510426"/>
            <a:chOff x="0" y="0"/>
            <a:chExt cx="12467294" cy="406400"/>
          </a:xfrm>
        </p:grpSpPr>
        <p:sp>
          <p:nvSpPr>
            <p:cNvPr id="27" name="Freeform 27"/>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8" name="TextBox 28"/>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9" name="Picture 2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752902" y="1443766"/>
            <a:ext cx="333943" cy="319371"/>
          </a:xfrm>
          <a:prstGeom prst="rect">
            <a:avLst/>
          </a:prstGeom>
        </p:spPr>
      </p:pic>
      <p:pic>
        <p:nvPicPr>
          <p:cNvPr id="30" name="Picture 3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11898" y="2344439"/>
            <a:ext cx="2169342" cy="1743404"/>
          </a:xfrm>
          <a:prstGeom prst="rect">
            <a:avLst/>
          </a:prstGeom>
        </p:spPr>
      </p:pic>
      <p:sp>
        <p:nvSpPr>
          <p:cNvPr id="31" name="TextBox 31"/>
          <p:cNvSpPr txBox="1"/>
          <p:nvPr/>
        </p:nvSpPr>
        <p:spPr>
          <a:xfrm>
            <a:off x="4866355"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2" name="TextBox 32"/>
          <p:cNvSpPr txBox="1"/>
          <p:nvPr/>
        </p:nvSpPr>
        <p:spPr>
          <a:xfrm>
            <a:off x="662879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3" name="TextBox 33"/>
          <p:cNvSpPr txBox="1"/>
          <p:nvPr/>
        </p:nvSpPr>
        <p:spPr>
          <a:xfrm>
            <a:off x="11434811" y="401403"/>
            <a:ext cx="125247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Results</a:t>
            </a:r>
          </a:p>
        </p:txBody>
      </p:sp>
      <p:sp>
        <p:nvSpPr>
          <p:cNvPr id="34" name="TextBox 34"/>
          <p:cNvSpPr txBox="1"/>
          <p:nvPr/>
        </p:nvSpPr>
        <p:spPr>
          <a:xfrm>
            <a:off x="14444585"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References</a:t>
            </a:r>
          </a:p>
        </p:txBody>
      </p:sp>
      <p:sp>
        <p:nvSpPr>
          <p:cNvPr id="35" name="TextBox 35"/>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36" name="TextBox 36"/>
          <p:cNvSpPr txBox="1"/>
          <p:nvPr/>
        </p:nvSpPr>
        <p:spPr>
          <a:xfrm>
            <a:off x="3366712" y="2296814"/>
            <a:ext cx="11077873"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OBJECTIVE SETTING</a:t>
            </a:r>
          </a:p>
        </p:txBody>
      </p:sp>
      <p:sp>
        <p:nvSpPr>
          <p:cNvPr id="37" name="TextBox 37"/>
          <p:cNvSpPr txBox="1"/>
          <p:nvPr/>
        </p:nvSpPr>
        <p:spPr>
          <a:xfrm>
            <a:off x="542773" y="4841390"/>
            <a:ext cx="17745227" cy="2462664"/>
          </a:xfrm>
          <a:prstGeom prst="rect">
            <a:avLst/>
          </a:prstGeom>
        </p:spPr>
        <p:txBody>
          <a:bodyPr lIns="0" tIns="0" rIns="0" bIns="0" rtlCol="0" anchor="t">
            <a:spAutoFit/>
          </a:bodyPr>
          <a:lstStyle/>
          <a:p>
            <a:pPr>
              <a:lnSpc>
                <a:spcPts val="6537"/>
              </a:lnSpc>
            </a:pPr>
            <a:r>
              <a:rPr lang="en-US" sz="4669">
                <a:solidFill>
                  <a:srgbClr val="000000"/>
                </a:solidFill>
                <a:latin typeface="Open Sans Light Bold"/>
              </a:rPr>
              <a:t>Compute sales objectives of each state for the subsequent calendar year (2018) based on the sales data for each Category and Segment combination.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8288000" cy="9309824"/>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45795" y="3869230"/>
            <a:ext cx="1875506" cy="1766386"/>
          </a:xfrm>
          <a:prstGeom prst="rect">
            <a:avLst/>
          </a:prstGeom>
        </p:spPr>
      </p:pic>
      <p:pic>
        <p:nvPicPr>
          <p:cNvPr id="28" name="Picture 28"/>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450653" y="5921130"/>
            <a:ext cx="1870648" cy="1122389"/>
          </a:xfrm>
          <a:prstGeom prst="rect">
            <a:avLst/>
          </a:prstGeom>
        </p:spPr>
      </p:pic>
      <p:pic>
        <p:nvPicPr>
          <p:cNvPr id="29" name="Picture 29"/>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7904416" y="3086100"/>
            <a:ext cx="2479167" cy="4114800"/>
          </a:xfrm>
          <a:prstGeom prst="rect">
            <a:avLst/>
          </a:prstGeom>
        </p:spPr>
      </p:pic>
      <p:pic>
        <p:nvPicPr>
          <p:cNvPr id="30" name="Picture 3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11898" y="7329268"/>
            <a:ext cx="1684522" cy="1442372"/>
          </a:xfrm>
          <a:prstGeom prst="rect">
            <a:avLst/>
          </a:prstGeom>
        </p:spPr>
      </p:pic>
      <p:sp>
        <p:nvSpPr>
          <p:cNvPr id="31" name="TextBox 31"/>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2" name="TextBox 32"/>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3" name="TextBox 33"/>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4" name="TextBox 34"/>
          <p:cNvSpPr txBox="1"/>
          <p:nvPr/>
        </p:nvSpPr>
        <p:spPr>
          <a:xfrm>
            <a:off x="856986" y="2344439"/>
            <a:ext cx="14889839" cy="905923"/>
          </a:xfrm>
          <a:prstGeom prst="rect">
            <a:avLst/>
          </a:prstGeom>
        </p:spPr>
        <p:txBody>
          <a:bodyPr lIns="0" tIns="0" rIns="0" bIns="0" rtlCol="0" anchor="t">
            <a:spAutoFit/>
          </a:bodyPr>
          <a:lstStyle/>
          <a:p>
            <a:pPr>
              <a:lnSpc>
                <a:spcPts val="7181"/>
              </a:lnSpc>
            </a:pPr>
            <a:r>
              <a:rPr lang="en-US" sz="5984">
                <a:solidFill>
                  <a:srgbClr val="000000"/>
                </a:solidFill>
                <a:latin typeface="Open Sauce SemiBold Bold"/>
              </a:rPr>
              <a:t>Factors used to calculate Objectives</a:t>
            </a:r>
          </a:p>
        </p:txBody>
      </p:sp>
      <p:sp>
        <p:nvSpPr>
          <p:cNvPr id="35" name="TextBox 35"/>
          <p:cNvSpPr txBox="1"/>
          <p:nvPr/>
        </p:nvSpPr>
        <p:spPr>
          <a:xfrm>
            <a:off x="2573590" y="4499897"/>
            <a:ext cx="13173235"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a:rPr>
              <a:t>Historical Sales </a:t>
            </a:r>
          </a:p>
        </p:txBody>
      </p:sp>
      <p:sp>
        <p:nvSpPr>
          <p:cNvPr id="36" name="TextBox 36"/>
          <p:cNvSpPr txBox="1"/>
          <p:nvPr/>
        </p:nvSpPr>
        <p:spPr>
          <a:xfrm>
            <a:off x="2573590" y="5959127"/>
            <a:ext cx="5186504"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a:rPr>
              <a:t>Trends</a:t>
            </a:r>
          </a:p>
        </p:txBody>
      </p:sp>
      <p:sp>
        <p:nvSpPr>
          <p:cNvPr id="37" name="TextBox 37"/>
          <p:cNvSpPr txBox="1"/>
          <p:nvPr/>
        </p:nvSpPr>
        <p:spPr>
          <a:xfrm>
            <a:off x="2573590" y="7414993"/>
            <a:ext cx="5186504"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a:rPr>
              <a:t>Untapped Potential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8288000" cy="9309824"/>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52902" y="1443766"/>
            <a:ext cx="333943" cy="319371"/>
          </a:xfrm>
          <a:prstGeom prst="rect">
            <a:avLst/>
          </a:prstGeom>
        </p:spPr>
      </p:pic>
      <p:sp>
        <p:nvSpPr>
          <p:cNvPr id="27" name="TextBox 27"/>
          <p:cNvSpPr txBox="1"/>
          <p:nvPr/>
        </p:nvSpPr>
        <p:spPr>
          <a:xfrm>
            <a:off x="1337114" y="3821862"/>
            <a:ext cx="13853908" cy="3532682"/>
          </a:xfrm>
          <a:prstGeom prst="rect">
            <a:avLst/>
          </a:prstGeom>
        </p:spPr>
        <p:txBody>
          <a:bodyPr lIns="0" tIns="0" rIns="0" bIns="0" rtlCol="0" anchor="t">
            <a:spAutoFit/>
          </a:bodyPr>
          <a:lstStyle/>
          <a:p>
            <a:pPr marL="666274" lvl="1" indent="-333137">
              <a:lnSpc>
                <a:spcPts val="4011"/>
              </a:lnSpc>
              <a:buFont typeface="Arial"/>
              <a:buChar char="•"/>
            </a:pPr>
            <a:r>
              <a:rPr lang="en-US" sz="3086">
                <a:solidFill>
                  <a:srgbClr val="000000"/>
                </a:solidFill>
                <a:latin typeface="Open Sauce SemiBold Bold"/>
              </a:rPr>
              <a:t>The dataset comprises daily sales data starting from Jan 2014 to Dec 2017 . Based on the input baseline year, the historical component is calculated for each Segment-Category-State combination</a:t>
            </a:r>
          </a:p>
          <a:p>
            <a:pPr>
              <a:lnSpc>
                <a:spcPts val="4011"/>
              </a:lnSpc>
            </a:pPr>
            <a:endParaRPr lang="en-US" sz="3086">
              <a:solidFill>
                <a:srgbClr val="000000"/>
              </a:solidFill>
              <a:latin typeface="Open Sauce SemiBold Bold"/>
            </a:endParaRPr>
          </a:p>
          <a:p>
            <a:pPr marL="666274" lvl="1" indent="-333137">
              <a:lnSpc>
                <a:spcPts val="4011"/>
              </a:lnSpc>
              <a:buFont typeface="Arial"/>
              <a:buChar char="•"/>
            </a:pPr>
            <a:r>
              <a:rPr lang="en-US" sz="3086">
                <a:solidFill>
                  <a:srgbClr val="000000"/>
                </a:solidFill>
                <a:latin typeface="Open Sauce SemiBold Bold"/>
              </a:rPr>
              <a:t>The historical contribution is calculated for each of these states for a given Segment and Category</a:t>
            </a:r>
          </a:p>
        </p:txBody>
      </p:sp>
      <p:pic>
        <p:nvPicPr>
          <p:cNvPr id="28" name="Picture 28"/>
          <p:cNvPicPr>
            <a:picLocks noChangeAspect="1"/>
          </p:cNvPicPr>
          <p:nvPr/>
        </p:nvPicPr>
        <p:blipFill>
          <a:blip r:embed="rId16"/>
          <a:srcRect/>
          <a:stretch>
            <a:fillRect/>
          </a:stretch>
        </p:blipFill>
        <p:spPr>
          <a:xfrm>
            <a:off x="1917675" y="7849847"/>
            <a:ext cx="13273347" cy="2024490"/>
          </a:xfrm>
          <a:prstGeom prst="rect">
            <a:avLst/>
          </a:prstGeom>
        </p:spPr>
      </p:pic>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2" name="TextBox 32"/>
          <p:cNvSpPr txBox="1"/>
          <p:nvPr/>
        </p:nvSpPr>
        <p:spPr>
          <a:xfrm>
            <a:off x="2321301" y="2344439"/>
            <a:ext cx="13425524" cy="905923"/>
          </a:xfrm>
          <a:prstGeom prst="rect">
            <a:avLst/>
          </a:prstGeom>
        </p:spPr>
        <p:txBody>
          <a:bodyPr lIns="0" tIns="0" rIns="0" bIns="0" rtlCol="0" anchor="t">
            <a:spAutoFit/>
          </a:bodyPr>
          <a:lstStyle/>
          <a:p>
            <a:pPr>
              <a:lnSpc>
                <a:spcPts val="7181"/>
              </a:lnSpc>
            </a:pPr>
            <a:r>
              <a:rPr lang="en-US" sz="5984">
                <a:solidFill>
                  <a:srgbClr val="000000"/>
                </a:solidFill>
                <a:latin typeface="Open Sauce SemiBold"/>
              </a:rPr>
              <a:t>Historical sales</a:t>
            </a:r>
          </a:p>
        </p:txBody>
      </p:sp>
      <p:pic>
        <p:nvPicPr>
          <p:cNvPr id="33"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335973" y="2093576"/>
            <a:ext cx="1875506" cy="176638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8288000" cy="9309824"/>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746825" y="449028"/>
            <a:ext cx="290771" cy="290771"/>
          </a:xfrm>
          <a:prstGeom prst="rect">
            <a:avLst/>
          </a:prstGeom>
        </p:spPr>
      </p:pic>
      <p:grpSp>
        <p:nvGrpSpPr>
          <p:cNvPr id="17" name="Group 17"/>
          <p:cNvGrpSpPr/>
          <p:nvPr/>
        </p:nvGrpSpPr>
        <p:grpSpPr>
          <a:xfrm>
            <a:off x="0" y="1186172"/>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52902" y="1443766"/>
            <a:ext cx="333943" cy="319371"/>
          </a:xfrm>
          <a:prstGeom prst="rect">
            <a:avLst/>
          </a:prstGeom>
        </p:spPr>
      </p:pic>
      <p:sp>
        <p:nvSpPr>
          <p:cNvPr id="27" name="TextBox 27"/>
          <p:cNvSpPr txBox="1"/>
          <p:nvPr/>
        </p:nvSpPr>
        <p:spPr>
          <a:xfrm>
            <a:off x="1200150" y="3212262"/>
            <a:ext cx="16059150" cy="4037507"/>
          </a:xfrm>
          <a:prstGeom prst="rect">
            <a:avLst/>
          </a:prstGeom>
        </p:spPr>
        <p:txBody>
          <a:bodyPr lIns="0" tIns="0" rIns="0" bIns="0" rtlCol="0" anchor="t">
            <a:spAutoFit/>
          </a:bodyPr>
          <a:lstStyle/>
          <a:p>
            <a:pPr marL="666274" lvl="1" indent="-333137">
              <a:lnSpc>
                <a:spcPts val="4011"/>
              </a:lnSpc>
              <a:buFont typeface="Arial"/>
              <a:buChar char="•"/>
            </a:pPr>
            <a:r>
              <a:rPr lang="en-US" sz="3086">
                <a:solidFill>
                  <a:srgbClr val="000000"/>
                </a:solidFill>
                <a:latin typeface="Open Sauce SemiBold Bold"/>
              </a:rPr>
              <a:t>Year on Year Growth rate analysis was performed for each of the States for a given Segment and Category</a:t>
            </a:r>
          </a:p>
          <a:p>
            <a:pPr>
              <a:lnSpc>
                <a:spcPts val="4011"/>
              </a:lnSpc>
            </a:pPr>
            <a:endParaRPr lang="en-US" sz="3086">
              <a:solidFill>
                <a:srgbClr val="000000"/>
              </a:solidFill>
              <a:latin typeface="Open Sauce SemiBold Bold"/>
            </a:endParaRPr>
          </a:p>
          <a:p>
            <a:pPr marL="666274" lvl="1" indent="-333137">
              <a:lnSpc>
                <a:spcPts val="4011"/>
              </a:lnSpc>
              <a:buFont typeface="Arial"/>
              <a:buChar char="•"/>
            </a:pPr>
            <a:r>
              <a:rPr lang="en-US" sz="3086">
                <a:solidFill>
                  <a:srgbClr val="000000"/>
                </a:solidFill>
                <a:latin typeface="Open Sauce SemiBold Bold"/>
              </a:rPr>
              <a:t>The average growth rate across years (2015-2017) was computed and applied to historical sales to determine the trend component for each state</a:t>
            </a:r>
          </a:p>
          <a:p>
            <a:pPr>
              <a:lnSpc>
                <a:spcPts val="4011"/>
              </a:lnSpc>
            </a:pPr>
            <a:endParaRPr lang="en-US" sz="3086">
              <a:solidFill>
                <a:srgbClr val="000000"/>
              </a:solidFill>
              <a:latin typeface="Open Sauce SemiBold Bold"/>
            </a:endParaRPr>
          </a:p>
          <a:p>
            <a:pPr marL="666274" lvl="1" indent="-333137">
              <a:lnSpc>
                <a:spcPts val="4011"/>
              </a:lnSpc>
              <a:buFont typeface="Arial"/>
              <a:buChar char="•"/>
            </a:pPr>
            <a:r>
              <a:rPr lang="en-US" sz="3086">
                <a:solidFill>
                  <a:srgbClr val="000000"/>
                </a:solidFill>
                <a:latin typeface="Open Sauce SemiBold Bold"/>
              </a:rPr>
              <a:t>The trend contribution is calculated for each of these states for a given Segment and Category</a:t>
            </a:r>
          </a:p>
        </p:txBody>
      </p:sp>
      <p:pic>
        <p:nvPicPr>
          <p:cNvPr id="28" name="Picture 28"/>
          <p:cNvPicPr>
            <a:picLocks noChangeAspect="1"/>
          </p:cNvPicPr>
          <p:nvPr/>
        </p:nvPicPr>
        <p:blipFill>
          <a:blip r:embed="rId16"/>
          <a:srcRect t="53" b="53"/>
          <a:stretch>
            <a:fillRect/>
          </a:stretch>
        </p:blipFill>
        <p:spPr>
          <a:xfrm>
            <a:off x="1813540" y="7497630"/>
            <a:ext cx="13527786" cy="2422303"/>
          </a:xfrm>
          <a:prstGeom prst="rect">
            <a:avLst/>
          </a:prstGeom>
        </p:spPr>
      </p:pic>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2" name="TextBox 32"/>
          <p:cNvSpPr txBox="1"/>
          <p:nvPr/>
        </p:nvSpPr>
        <p:spPr>
          <a:xfrm>
            <a:off x="2321301" y="2344439"/>
            <a:ext cx="13425524" cy="905923"/>
          </a:xfrm>
          <a:prstGeom prst="rect">
            <a:avLst/>
          </a:prstGeom>
        </p:spPr>
        <p:txBody>
          <a:bodyPr lIns="0" tIns="0" rIns="0" bIns="0" rtlCol="0" anchor="t">
            <a:spAutoFit/>
          </a:bodyPr>
          <a:lstStyle/>
          <a:p>
            <a:pPr>
              <a:lnSpc>
                <a:spcPts val="7181"/>
              </a:lnSpc>
            </a:pPr>
            <a:r>
              <a:rPr lang="en-US" sz="5984">
                <a:solidFill>
                  <a:srgbClr val="000000"/>
                </a:solidFill>
                <a:latin typeface="Open Sauce SemiBold"/>
              </a:rPr>
              <a:t>Trended sales</a:t>
            </a:r>
          </a:p>
        </p:txBody>
      </p:sp>
      <p:pic>
        <p:nvPicPr>
          <p:cNvPr id="33" name="Picture 3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64826" y="2127973"/>
            <a:ext cx="1870648" cy="112238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8288000" cy="9309824"/>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5948154" y="5369647"/>
            <a:ext cx="7281161" cy="4736432"/>
          </a:xfrm>
          <a:prstGeom prst="rect">
            <a:avLst/>
          </a:prstGeom>
        </p:spPr>
      </p:pic>
      <p:sp>
        <p:nvSpPr>
          <p:cNvPr id="28" name="TextBox 28"/>
          <p:cNvSpPr txBox="1"/>
          <p:nvPr/>
        </p:nvSpPr>
        <p:spPr>
          <a:xfrm>
            <a:off x="1354900" y="3532415"/>
            <a:ext cx="16059150" cy="1513382"/>
          </a:xfrm>
          <a:prstGeom prst="rect">
            <a:avLst/>
          </a:prstGeom>
        </p:spPr>
        <p:txBody>
          <a:bodyPr lIns="0" tIns="0" rIns="0" bIns="0" rtlCol="0" anchor="t">
            <a:spAutoFit/>
          </a:bodyPr>
          <a:lstStyle/>
          <a:p>
            <a:pPr marL="666274" lvl="1" indent="-333137">
              <a:lnSpc>
                <a:spcPts val="4011"/>
              </a:lnSpc>
              <a:buFont typeface="Arial"/>
              <a:buChar char="•"/>
            </a:pPr>
            <a:r>
              <a:rPr lang="en-US" sz="3086">
                <a:solidFill>
                  <a:srgbClr val="000000"/>
                </a:solidFill>
                <a:latin typeface="Open Sauce SemiBold Bold"/>
              </a:rPr>
              <a:t>Untapped Potential is calculated by taking the population belonging to the age group of 20-60 years from each state and its contribution is calculated against the total US population belonging to the same age group </a:t>
            </a:r>
          </a:p>
        </p:txBody>
      </p:sp>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2" name="TextBox 32"/>
          <p:cNvSpPr txBox="1"/>
          <p:nvPr/>
        </p:nvSpPr>
        <p:spPr>
          <a:xfrm>
            <a:off x="2321301" y="2344439"/>
            <a:ext cx="13425524" cy="905923"/>
          </a:xfrm>
          <a:prstGeom prst="rect">
            <a:avLst/>
          </a:prstGeom>
        </p:spPr>
        <p:txBody>
          <a:bodyPr lIns="0" tIns="0" rIns="0" bIns="0" rtlCol="0" anchor="t">
            <a:spAutoFit/>
          </a:bodyPr>
          <a:lstStyle/>
          <a:p>
            <a:pPr>
              <a:lnSpc>
                <a:spcPts val="7181"/>
              </a:lnSpc>
            </a:pPr>
            <a:r>
              <a:rPr lang="en-US" sz="5984">
                <a:solidFill>
                  <a:srgbClr val="000000"/>
                </a:solidFill>
                <a:latin typeface="Open Sauce SemiBold Bold"/>
              </a:rPr>
              <a:t>Untapped Potential</a:t>
            </a:r>
          </a:p>
        </p:txBody>
      </p:sp>
      <p:pic>
        <p:nvPicPr>
          <p:cNvPr id="33" name="Picture 3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335973" y="2128143"/>
            <a:ext cx="1684522" cy="14423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3604539" y="6229541"/>
            <a:ext cx="10536338" cy="3683757"/>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2362649" y="2344439"/>
            <a:ext cx="12711496" cy="800100"/>
          </a:xfrm>
          <a:prstGeom prst="rect">
            <a:avLst/>
          </a:prstGeom>
        </p:spPr>
        <p:txBody>
          <a:bodyPr lIns="0" tIns="0" rIns="0" bIns="0" rtlCol="0" anchor="t">
            <a:spAutoFit/>
          </a:bodyPr>
          <a:lstStyle/>
          <a:p>
            <a:pPr>
              <a:lnSpc>
                <a:spcPts val="6360"/>
              </a:lnSpc>
            </a:pPr>
            <a:r>
              <a:rPr lang="en-US" sz="5300">
                <a:solidFill>
                  <a:srgbClr val="000000"/>
                </a:solidFill>
                <a:latin typeface="Open Sauce SemiBold Bold"/>
              </a:rPr>
              <a:t>Forecast Calculation</a:t>
            </a:r>
          </a:p>
        </p:txBody>
      </p:sp>
      <p:sp>
        <p:nvSpPr>
          <p:cNvPr id="32" name="TextBox 32"/>
          <p:cNvSpPr txBox="1"/>
          <p:nvPr/>
        </p:nvSpPr>
        <p:spPr>
          <a:xfrm>
            <a:off x="1600768" y="3291396"/>
            <a:ext cx="14711244" cy="2757170"/>
          </a:xfrm>
          <a:prstGeom prst="rect">
            <a:avLst/>
          </a:prstGeom>
        </p:spPr>
        <p:txBody>
          <a:bodyPr lIns="0" tIns="0" rIns="0" bIns="0" rtlCol="0" anchor="t">
            <a:spAutoFit/>
          </a:bodyPr>
          <a:lstStyle/>
          <a:p>
            <a:pPr marL="734061" lvl="1" indent="-367031" algn="just">
              <a:lnSpc>
                <a:spcPts val="4420"/>
              </a:lnSpc>
              <a:buFont typeface="Arial"/>
              <a:buChar char="•"/>
            </a:pPr>
            <a:r>
              <a:rPr lang="en-US" sz="3400">
                <a:solidFill>
                  <a:srgbClr val="000000"/>
                </a:solidFill>
                <a:latin typeface="Open Sauce SemiBold Bold"/>
              </a:rPr>
              <a:t>At the Nation level (US) , the average year-on-year growth rate is computed for each Segment-Category combination</a:t>
            </a:r>
          </a:p>
          <a:p>
            <a:pPr algn="just">
              <a:lnSpc>
                <a:spcPts val="4420"/>
              </a:lnSpc>
            </a:pPr>
            <a:endParaRPr lang="en-US" sz="3400">
              <a:solidFill>
                <a:srgbClr val="000000"/>
              </a:solidFill>
              <a:latin typeface="Open Sauce SemiBold Bold"/>
            </a:endParaRPr>
          </a:p>
          <a:p>
            <a:pPr marL="734061" lvl="1" indent="-367031" algn="just">
              <a:lnSpc>
                <a:spcPts val="4420"/>
              </a:lnSpc>
              <a:buFont typeface="Arial"/>
              <a:buChar char="•"/>
            </a:pPr>
            <a:r>
              <a:rPr lang="en-US" sz="3400">
                <a:solidFill>
                  <a:srgbClr val="000000"/>
                </a:solidFill>
                <a:latin typeface="Open Sauce SemiBold Bold"/>
              </a:rPr>
              <a:t>The computed growth rate is applied on historical sales to obtain the forecast for each Segment-Category set</a:t>
            </a:r>
          </a:p>
        </p:txBody>
      </p:sp>
      <p:pic>
        <p:nvPicPr>
          <p:cNvPr id="33" name="Picture 33"/>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264826" y="2207107"/>
            <a:ext cx="1870648" cy="112238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sp>
        <p:nvSpPr>
          <p:cNvPr id="27" name="TextBox 27"/>
          <p:cNvSpPr txBox="1"/>
          <p:nvPr/>
        </p:nvSpPr>
        <p:spPr>
          <a:xfrm>
            <a:off x="2086844" y="3186370"/>
            <a:ext cx="15701476" cy="5553075"/>
          </a:xfrm>
          <a:prstGeom prst="rect">
            <a:avLst/>
          </a:prstGeom>
        </p:spPr>
        <p:txBody>
          <a:bodyPr lIns="0" tIns="0" rIns="0" bIns="0" rtlCol="0" anchor="t">
            <a:spAutoFit/>
          </a:bodyPr>
          <a:lstStyle/>
          <a:p>
            <a:pPr marL="784719" lvl="1" indent="-392360">
              <a:lnSpc>
                <a:spcPts val="4361"/>
              </a:lnSpc>
              <a:buFont typeface="Arial"/>
              <a:buChar char="•"/>
            </a:pPr>
            <a:r>
              <a:rPr lang="en-US" sz="3634">
                <a:solidFill>
                  <a:srgbClr val="000000"/>
                </a:solidFill>
                <a:latin typeface="Open Sauce SemiBold Bold"/>
              </a:rPr>
              <a:t>Input weights for each of the three factors i.e., History, Trends, and Untapped potential. </a:t>
            </a:r>
          </a:p>
          <a:p>
            <a:pPr>
              <a:lnSpc>
                <a:spcPts val="4361"/>
              </a:lnSpc>
            </a:pPr>
            <a:endParaRPr lang="en-US" sz="3634">
              <a:solidFill>
                <a:srgbClr val="000000"/>
              </a:solidFill>
              <a:latin typeface="Open Sauce SemiBold Bold"/>
            </a:endParaRPr>
          </a:p>
          <a:p>
            <a:pPr marL="784719" lvl="1" indent="-392360">
              <a:lnSpc>
                <a:spcPts val="4361"/>
              </a:lnSpc>
              <a:buFont typeface="Arial"/>
              <a:buChar char="•"/>
            </a:pPr>
            <a:r>
              <a:rPr lang="en-US" sz="3634">
                <a:solidFill>
                  <a:srgbClr val="000000"/>
                </a:solidFill>
                <a:latin typeface="Open Sauce SemiBold Bold"/>
              </a:rPr>
              <a:t>Based on input weights, weighted contributions are calculated and accordingly applied to the final forecast for each Segment and Category</a:t>
            </a:r>
          </a:p>
          <a:p>
            <a:pPr>
              <a:lnSpc>
                <a:spcPts val="4361"/>
              </a:lnSpc>
            </a:pPr>
            <a:endParaRPr lang="en-US" sz="3634">
              <a:solidFill>
                <a:srgbClr val="000000"/>
              </a:solidFill>
              <a:latin typeface="Open Sauce SemiBold Bold"/>
            </a:endParaRPr>
          </a:p>
          <a:p>
            <a:pPr marL="784719" lvl="1" indent="-392360">
              <a:lnSpc>
                <a:spcPts val="4361"/>
              </a:lnSpc>
              <a:buFont typeface="Arial"/>
              <a:buChar char="•"/>
            </a:pPr>
            <a:r>
              <a:rPr lang="en-US" sz="3634">
                <a:solidFill>
                  <a:srgbClr val="000000"/>
                </a:solidFill>
                <a:latin typeface="Open Sauce SemiBold Bold"/>
              </a:rPr>
              <a:t>The final yearly objectives are obtained for each Segment, Category, and State</a:t>
            </a:r>
          </a:p>
          <a:p>
            <a:pPr>
              <a:lnSpc>
                <a:spcPts val="4601"/>
              </a:lnSpc>
            </a:pPr>
            <a:endParaRPr lang="en-US" sz="3634">
              <a:solidFill>
                <a:srgbClr val="000000"/>
              </a:solidFill>
              <a:latin typeface="Open Sauce SemiBold Bold"/>
            </a:endParaRPr>
          </a:p>
        </p:txBody>
      </p:sp>
      <p:pic>
        <p:nvPicPr>
          <p:cNvPr id="28" name="Picture 28"/>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68470" y="2033298"/>
            <a:ext cx="2321301" cy="1734645"/>
          </a:xfrm>
          <a:prstGeom prst="rect">
            <a:avLst/>
          </a:prstGeom>
        </p:spPr>
      </p:pic>
      <p:sp>
        <p:nvSpPr>
          <p:cNvPr id="29" name="TextBox 29"/>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0" name="TextBox 30"/>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2" name="TextBox 32"/>
          <p:cNvSpPr txBox="1"/>
          <p:nvPr/>
        </p:nvSpPr>
        <p:spPr>
          <a:xfrm>
            <a:off x="2629829" y="2043370"/>
            <a:ext cx="12711496" cy="857250"/>
          </a:xfrm>
          <a:prstGeom prst="rect">
            <a:avLst/>
          </a:prstGeom>
        </p:spPr>
        <p:txBody>
          <a:bodyPr lIns="0" tIns="0" rIns="0" bIns="0" rtlCol="0" anchor="t">
            <a:spAutoFit/>
          </a:bodyPr>
          <a:lstStyle/>
          <a:p>
            <a:pPr>
              <a:lnSpc>
                <a:spcPts val="6720"/>
              </a:lnSpc>
            </a:pPr>
            <a:r>
              <a:rPr lang="en-US" sz="5600">
                <a:solidFill>
                  <a:srgbClr val="000000"/>
                </a:solidFill>
                <a:latin typeface="Open Sauce SemiBold Bold"/>
              </a:rPr>
              <a:t>Objectives Calculation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192765" cy="9261343"/>
            </a:xfrm>
            <a:prstGeom prst="rect">
              <a:avLst/>
            </a:prstGeom>
          </p:spPr>
        </p:pic>
        <p:sp>
          <p:nvSpPr>
            <p:cNvPr id="4" name="TextBox 4"/>
            <p:cNvSpPr txBox="1"/>
            <p:nvPr/>
          </p:nvSpPr>
          <p:spPr>
            <a:xfrm>
              <a:off x="1987952" y="406591"/>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528147" y="0"/>
              <a:ext cx="18192765" cy="9261343"/>
            </a:xfrm>
            <a:prstGeom prst="rect">
              <a:avLst/>
            </a:prstGeom>
          </p:spPr>
        </p:pic>
        <p:sp>
          <p:nvSpPr>
            <p:cNvPr id="6" name="TextBox 6"/>
            <p:cNvSpPr txBox="1"/>
            <p:nvPr/>
          </p:nvSpPr>
          <p:spPr>
            <a:xfrm>
              <a:off x="4516099" y="406591"/>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0200" y="1795007"/>
              <a:ext cx="412665" cy="425827"/>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5244558" y="0"/>
              <a:ext cx="18192765" cy="9261343"/>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852961" y="468689"/>
              <a:ext cx="400812" cy="387694"/>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618946" y="468689"/>
              <a:ext cx="387694" cy="387694"/>
            </a:xfrm>
            <a:prstGeom prst="rect">
              <a:avLst/>
            </a:prstGeom>
          </p:spPr>
        </p:pic>
        <p:grpSp>
          <p:nvGrpSpPr>
            <p:cNvPr id="16" name="Group 16"/>
            <p:cNvGrpSpPr/>
            <p:nvPr/>
          </p:nvGrpSpPr>
          <p:grpSpPr>
            <a:xfrm>
              <a:off x="2134357" y="1667637"/>
              <a:ext cx="20878043" cy="680568"/>
              <a:chOff x="0" y="0"/>
              <a:chExt cx="12467294" cy="406400"/>
            </a:xfrm>
          </p:grpSpPr>
          <p:sp>
            <p:nvSpPr>
              <p:cNvPr id="17" name="Freeform 17"/>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18" name="TextBox 18"/>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19" name="Picture 1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337202" y="1795007"/>
              <a:ext cx="445257" cy="425827"/>
            </a:xfrm>
            <a:prstGeom prst="rect">
              <a:avLst/>
            </a:prstGeom>
          </p:spPr>
        </p:pic>
        <p:grpSp>
          <p:nvGrpSpPr>
            <p:cNvPr id="20" name="Group 20"/>
            <p:cNvGrpSpPr/>
            <p:nvPr/>
          </p:nvGrpSpPr>
          <p:grpSpPr>
            <a:xfrm>
              <a:off x="447964" y="221133"/>
              <a:ext cx="796139" cy="796139"/>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Introduction</a:t>
              </a:r>
            </a:p>
          </p:txBody>
        </p:sp>
      </p:grpSp>
      <p:pic>
        <p:nvPicPr>
          <p:cNvPr id="24" name="Picture 24"/>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00150" y="4207582"/>
            <a:ext cx="2868875" cy="1871836"/>
          </a:xfrm>
          <a:prstGeom prst="rect">
            <a:avLst/>
          </a:prstGeom>
        </p:spPr>
      </p:pic>
      <p:pic>
        <p:nvPicPr>
          <p:cNvPr id="25" name="Picture 2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474868" y="3839719"/>
            <a:ext cx="1898136" cy="2323001"/>
          </a:xfrm>
          <a:prstGeom prst="rect">
            <a:avLst/>
          </a:prstGeom>
        </p:spPr>
      </p:pic>
      <p:sp>
        <p:nvSpPr>
          <p:cNvPr id="26" name="TextBox 26"/>
          <p:cNvSpPr txBox="1"/>
          <p:nvPr/>
        </p:nvSpPr>
        <p:spPr>
          <a:xfrm>
            <a:off x="1075163" y="6391059"/>
            <a:ext cx="7737969"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Objective 1</a:t>
            </a:r>
          </a:p>
        </p:txBody>
      </p:sp>
      <p:sp>
        <p:nvSpPr>
          <p:cNvPr id="27" name="TextBox 27"/>
          <p:cNvSpPr txBox="1"/>
          <p:nvPr/>
        </p:nvSpPr>
        <p:spPr>
          <a:xfrm>
            <a:off x="1028700" y="7337222"/>
            <a:ext cx="7784432" cy="1700332"/>
          </a:xfrm>
          <a:prstGeom prst="rect">
            <a:avLst/>
          </a:prstGeom>
        </p:spPr>
        <p:txBody>
          <a:bodyPr lIns="0" tIns="0" rIns="0" bIns="0" rtlCol="0" anchor="t">
            <a:spAutoFit/>
          </a:bodyPr>
          <a:lstStyle/>
          <a:p>
            <a:pPr algn="just">
              <a:lnSpc>
                <a:spcPts val="3400"/>
              </a:lnSpc>
            </a:pPr>
            <a:r>
              <a:rPr lang="en-US" sz="2615">
                <a:solidFill>
                  <a:srgbClr val="000000"/>
                </a:solidFill>
                <a:latin typeface="Open Sauce Bold"/>
              </a:rPr>
              <a:t>Analyze the Impact of shipping method, segment, categories, discount on sales quantity, and profits in order to determine the best targeting and marketing strategy </a:t>
            </a:r>
          </a:p>
        </p:txBody>
      </p:sp>
      <p:sp>
        <p:nvSpPr>
          <p:cNvPr id="28" name="TextBox 28"/>
          <p:cNvSpPr txBox="1"/>
          <p:nvPr/>
        </p:nvSpPr>
        <p:spPr>
          <a:xfrm>
            <a:off x="9474868" y="6391059"/>
            <a:ext cx="7737969"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Objective 2</a:t>
            </a:r>
          </a:p>
        </p:txBody>
      </p:sp>
      <p:sp>
        <p:nvSpPr>
          <p:cNvPr id="29" name="TextBox 29"/>
          <p:cNvSpPr txBox="1"/>
          <p:nvPr/>
        </p:nvSpPr>
        <p:spPr>
          <a:xfrm>
            <a:off x="9474868" y="7207731"/>
            <a:ext cx="8386230" cy="1821589"/>
          </a:xfrm>
          <a:prstGeom prst="rect">
            <a:avLst/>
          </a:prstGeom>
        </p:spPr>
        <p:txBody>
          <a:bodyPr lIns="0" tIns="0" rIns="0" bIns="0" rtlCol="0" anchor="t">
            <a:spAutoFit/>
          </a:bodyPr>
          <a:lstStyle/>
          <a:p>
            <a:pPr algn="just">
              <a:lnSpc>
                <a:spcPts val="3663"/>
              </a:lnSpc>
            </a:pPr>
            <a:r>
              <a:rPr lang="en-US" sz="2817">
                <a:solidFill>
                  <a:srgbClr val="000000"/>
                </a:solidFill>
                <a:latin typeface="Open Sauce Bold"/>
              </a:rPr>
              <a:t>Devise a non-predictive methodology to set yearly sales objectives for each segment category for the upcoming calendar year  based on historical average growth rate.</a:t>
            </a:r>
            <a:r>
              <a:rPr lang="en-US" sz="2817">
                <a:solidFill>
                  <a:srgbClr val="000000"/>
                </a:solidFill>
                <a:latin typeface="Open Sauce"/>
              </a:rPr>
              <a:t> </a:t>
            </a:r>
          </a:p>
        </p:txBody>
      </p:sp>
      <p:sp>
        <p:nvSpPr>
          <p:cNvPr id="30" name="TextBox 30"/>
          <p:cNvSpPr txBox="1"/>
          <p:nvPr/>
        </p:nvSpPr>
        <p:spPr>
          <a:xfrm>
            <a:off x="1028700" y="2181735"/>
            <a:ext cx="16184137" cy="1477009"/>
          </a:xfrm>
          <a:prstGeom prst="rect">
            <a:avLst/>
          </a:prstGeom>
        </p:spPr>
        <p:txBody>
          <a:bodyPr lIns="0" tIns="0" rIns="0" bIns="0" rtlCol="0" anchor="t">
            <a:spAutoFit/>
          </a:bodyPr>
          <a:lstStyle/>
          <a:p>
            <a:pPr>
              <a:lnSpc>
                <a:spcPts val="12040"/>
              </a:lnSpc>
              <a:spcBef>
                <a:spcPct val="0"/>
              </a:spcBef>
            </a:pPr>
            <a:r>
              <a:rPr lang="en-US" sz="8600">
                <a:solidFill>
                  <a:srgbClr val="000000"/>
                </a:solidFill>
                <a:latin typeface="Open Sauce SemiBold Bold"/>
              </a:rPr>
              <a:t>Objective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511898" y="5722886"/>
            <a:ext cx="5320118" cy="2827263"/>
          </a:xfrm>
          <a:prstGeom prst="rect">
            <a:avLst/>
          </a:prstGeom>
        </p:spPr>
      </p:pic>
      <p:pic>
        <p:nvPicPr>
          <p:cNvPr id="28" name="Picture 28"/>
          <p:cNvPicPr>
            <a:picLocks noChangeAspect="1"/>
          </p:cNvPicPr>
          <p:nvPr/>
        </p:nvPicPr>
        <p:blipFill>
          <a:blip r:embed="rId23"/>
          <a:srcRect/>
          <a:stretch>
            <a:fillRect/>
          </a:stretch>
        </p:blipFill>
        <p:spPr>
          <a:xfrm>
            <a:off x="6243245" y="5143500"/>
            <a:ext cx="10595483" cy="3406649"/>
          </a:xfrm>
          <a:prstGeom prst="rect">
            <a:avLst/>
          </a:prstGeom>
        </p:spPr>
      </p:pic>
      <p:pic>
        <p:nvPicPr>
          <p:cNvPr id="29" name="Picture 29"/>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240963" y="1763137"/>
            <a:ext cx="1918375" cy="2328124"/>
          </a:xfrm>
          <a:prstGeom prst="rect">
            <a:avLst/>
          </a:prstGeom>
        </p:spPr>
      </p:pic>
      <p:sp>
        <p:nvSpPr>
          <p:cNvPr id="30" name="TextBox 30"/>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31" name="TextBox 31"/>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2" name="TextBox 32"/>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3" name="TextBox 33"/>
          <p:cNvSpPr txBox="1"/>
          <p:nvPr/>
        </p:nvSpPr>
        <p:spPr>
          <a:xfrm>
            <a:off x="2629829" y="2043370"/>
            <a:ext cx="12711496" cy="857250"/>
          </a:xfrm>
          <a:prstGeom prst="rect">
            <a:avLst/>
          </a:prstGeom>
        </p:spPr>
        <p:txBody>
          <a:bodyPr lIns="0" tIns="0" rIns="0" bIns="0" rtlCol="0" anchor="t">
            <a:spAutoFit/>
          </a:bodyPr>
          <a:lstStyle/>
          <a:p>
            <a:pPr>
              <a:lnSpc>
                <a:spcPts val="6720"/>
              </a:lnSpc>
            </a:pPr>
            <a:r>
              <a:rPr lang="en-US" sz="5600">
                <a:solidFill>
                  <a:srgbClr val="000000"/>
                </a:solidFill>
                <a:latin typeface="Open Sauce SemiBold Bold"/>
              </a:rPr>
              <a:t>Objectives Calculation - Example</a:t>
            </a:r>
          </a:p>
        </p:txBody>
      </p:sp>
      <p:sp>
        <p:nvSpPr>
          <p:cNvPr id="34" name="TextBox 34"/>
          <p:cNvSpPr txBox="1"/>
          <p:nvPr/>
        </p:nvSpPr>
        <p:spPr>
          <a:xfrm>
            <a:off x="428242" y="4180028"/>
            <a:ext cx="16831058" cy="581025"/>
          </a:xfrm>
          <a:prstGeom prst="rect">
            <a:avLst/>
          </a:prstGeom>
        </p:spPr>
        <p:txBody>
          <a:bodyPr lIns="0" tIns="0" rIns="0" bIns="0" rtlCol="0" anchor="t">
            <a:spAutoFit/>
          </a:bodyPr>
          <a:lstStyle/>
          <a:p>
            <a:pPr>
              <a:lnSpc>
                <a:spcPts val="4601"/>
              </a:lnSpc>
            </a:pPr>
            <a:r>
              <a:rPr lang="en-US" sz="3834">
                <a:solidFill>
                  <a:srgbClr val="000000"/>
                </a:solidFill>
                <a:latin typeface="Open Sauce SemiBold Bold"/>
              </a:rPr>
              <a:t>Objectives (A) = (History(A)*0.5 + Trend(A)*0.3 + UP(A)*0.2)*Forecast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8872708" y="5143500"/>
            <a:ext cx="8915612" cy="4817386"/>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2629829" y="2043370"/>
            <a:ext cx="12711496" cy="857250"/>
          </a:xfrm>
          <a:prstGeom prst="rect">
            <a:avLst/>
          </a:prstGeom>
        </p:spPr>
        <p:txBody>
          <a:bodyPr lIns="0" tIns="0" rIns="0" bIns="0" rtlCol="0" anchor="t">
            <a:spAutoFit/>
          </a:bodyPr>
          <a:lstStyle/>
          <a:p>
            <a:pPr>
              <a:lnSpc>
                <a:spcPts val="6720"/>
              </a:lnSpc>
            </a:pPr>
            <a:r>
              <a:rPr lang="en-US" sz="5600">
                <a:solidFill>
                  <a:srgbClr val="000000"/>
                </a:solidFill>
                <a:latin typeface="Open Sauce SemiBold Bold"/>
              </a:rPr>
              <a:t>Forecast Analysis - 2018</a:t>
            </a:r>
          </a:p>
        </p:txBody>
      </p:sp>
      <p:sp>
        <p:nvSpPr>
          <p:cNvPr id="32" name="TextBox 32"/>
          <p:cNvSpPr txBox="1"/>
          <p:nvPr/>
        </p:nvSpPr>
        <p:spPr>
          <a:xfrm>
            <a:off x="2629829" y="3091120"/>
            <a:ext cx="15380473" cy="1457325"/>
          </a:xfrm>
          <a:prstGeom prst="rect">
            <a:avLst/>
          </a:prstGeom>
        </p:spPr>
        <p:txBody>
          <a:bodyPr lIns="0" tIns="0" rIns="0" bIns="0" rtlCol="0" anchor="t">
            <a:spAutoFit/>
          </a:bodyPr>
          <a:lstStyle/>
          <a:p>
            <a:pPr algn="r">
              <a:lnSpc>
                <a:spcPts val="3855"/>
              </a:lnSpc>
            </a:pPr>
            <a:r>
              <a:rPr lang="en-US" sz="3212">
                <a:solidFill>
                  <a:srgbClr val="000000"/>
                </a:solidFill>
                <a:latin typeface="Open Sauce SemiBold Bold"/>
              </a:rPr>
              <a:t>On comparing the sales year-wise across Segments and categories, we   can observe that 2018 has assumed a nominal growth rate considering    2017 as the baseline</a:t>
            </a:r>
          </a:p>
        </p:txBody>
      </p:sp>
      <p:pic>
        <p:nvPicPr>
          <p:cNvPr id="33" name="Picture 33"/>
          <p:cNvPicPr>
            <a:picLocks noChangeAspect="1"/>
          </p:cNvPicPr>
          <p:nvPr/>
        </p:nvPicPr>
        <p:blipFill>
          <a:blip r:embed="rId23"/>
          <a:srcRect/>
          <a:stretch>
            <a:fillRect/>
          </a:stretch>
        </p:blipFill>
        <p:spPr>
          <a:xfrm>
            <a:off x="511898" y="4148269"/>
            <a:ext cx="8090797" cy="613873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3132953" y="4738945"/>
            <a:ext cx="13514770" cy="5044245"/>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2629829" y="2043370"/>
            <a:ext cx="12711496" cy="857250"/>
          </a:xfrm>
          <a:prstGeom prst="rect">
            <a:avLst/>
          </a:prstGeom>
        </p:spPr>
        <p:txBody>
          <a:bodyPr lIns="0" tIns="0" rIns="0" bIns="0" rtlCol="0" anchor="t">
            <a:spAutoFit/>
          </a:bodyPr>
          <a:lstStyle/>
          <a:p>
            <a:pPr>
              <a:lnSpc>
                <a:spcPts val="6720"/>
              </a:lnSpc>
            </a:pPr>
            <a:r>
              <a:rPr lang="en-US" sz="5600">
                <a:solidFill>
                  <a:srgbClr val="000000"/>
                </a:solidFill>
                <a:latin typeface="Open Sauce SemiBold Bold"/>
              </a:rPr>
              <a:t>Forecast Analysis - 2018</a:t>
            </a:r>
          </a:p>
        </p:txBody>
      </p:sp>
      <p:sp>
        <p:nvSpPr>
          <p:cNvPr id="32" name="TextBox 32"/>
          <p:cNvSpPr txBox="1"/>
          <p:nvPr/>
        </p:nvSpPr>
        <p:spPr>
          <a:xfrm>
            <a:off x="2629829" y="3091120"/>
            <a:ext cx="15380473" cy="1457325"/>
          </a:xfrm>
          <a:prstGeom prst="rect">
            <a:avLst/>
          </a:prstGeom>
        </p:spPr>
        <p:txBody>
          <a:bodyPr lIns="0" tIns="0" rIns="0" bIns="0" rtlCol="0" anchor="t">
            <a:spAutoFit/>
          </a:bodyPr>
          <a:lstStyle/>
          <a:p>
            <a:pPr>
              <a:lnSpc>
                <a:spcPts val="3855"/>
              </a:lnSpc>
            </a:pPr>
            <a:r>
              <a:rPr lang="en-US" sz="3212">
                <a:solidFill>
                  <a:srgbClr val="000000"/>
                </a:solidFill>
                <a:latin typeface="Open Sauce SemiBold Bold"/>
              </a:rPr>
              <a:t>The 2018 sales forecast follow the same trend across states as that of the previous three years on average assuming no major market fluctuations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7386326" y="3731672"/>
            <a:ext cx="10882701" cy="6555328"/>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2629829" y="2043370"/>
            <a:ext cx="12711496" cy="857250"/>
          </a:xfrm>
          <a:prstGeom prst="rect">
            <a:avLst/>
          </a:prstGeom>
        </p:spPr>
        <p:txBody>
          <a:bodyPr lIns="0" tIns="0" rIns="0" bIns="0" rtlCol="0" anchor="t">
            <a:spAutoFit/>
          </a:bodyPr>
          <a:lstStyle/>
          <a:p>
            <a:pPr>
              <a:lnSpc>
                <a:spcPts val="6720"/>
              </a:lnSpc>
            </a:pPr>
            <a:r>
              <a:rPr lang="en-US" sz="5600" dirty="0">
                <a:solidFill>
                  <a:srgbClr val="000000"/>
                </a:solidFill>
                <a:latin typeface="Open Sauce SemiBold Bold"/>
              </a:rPr>
              <a:t>Forecast Analysis -2018</a:t>
            </a:r>
          </a:p>
        </p:txBody>
      </p:sp>
      <p:sp>
        <p:nvSpPr>
          <p:cNvPr id="32" name="TextBox 32"/>
          <p:cNvSpPr txBox="1"/>
          <p:nvPr/>
        </p:nvSpPr>
        <p:spPr>
          <a:xfrm>
            <a:off x="826987" y="4380053"/>
            <a:ext cx="6212863" cy="3951461"/>
          </a:xfrm>
          <a:prstGeom prst="rect">
            <a:avLst/>
          </a:prstGeom>
        </p:spPr>
        <p:txBody>
          <a:bodyPr lIns="0" tIns="0" rIns="0" bIns="0" rtlCol="0" anchor="t">
            <a:spAutoFit/>
          </a:bodyPr>
          <a:lstStyle/>
          <a:p>
            <a:pPr>
              <a:lnSpc>
                <a:spcPts val="3910"/>
              </a:lnSpc>
            </a:pPr>
            <a:r>
              <a:rPr lang="en-US" sz="3258">
                <a:solidFill>
                  <a:srgbClr val="000000"/>
                </a:solidFill>
                <a:latin typeface="Open Sauce SemiBold"/>
              </a:rPr>
              <a:t>For the top 3 cities, we can observe the 2018 numbers are on an increasing trend across various categories except the furniture segment in new york which saw a steep decline from 2015 to 2016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192765" cy="9261343"/>
            </a:xfrm>
            <a:prstGeom prst="rect">
              <a:avLst/>
            </a:prstGeom>
          </p:spPr>
        </p:pic>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528147" y="0"/>
              <a:ext cx="18192765" cy="9261343"/>
            </a:xfrm>
            <a:prstGeom prst="rect">
              <a:avLst/>
            </a:prstGeom>
          </p:spPr>
        </p:pic>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5244558" y="0"/>
              <a:ext cx="18192765" cy="9261343"/>
            </a:xfrm>
            <a:prstGeom prst="rect">
              <a:avLst/>
            </a:prstGeom>
          </p:spPr>
        </p:pic>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0200" y="1795007"/>
              <a:ext cx="412665" cy="425827"/>
            </a:xfrm>
            <a:prstGeom prst="rect">
              <a:avLst/>
            </a:prstGeom>
          </p:spPr>
        </p:pic>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8007187" y="0"/>
              <a:ext cx="18192765" cy="9261343"/>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15590" y="468689"/>
              <a:ext cx="400812" cy="387694"/>
            </a:xfrm>
            <a:prstGeom prst="rect">
              <a:avLst/>
            </a:prstGeom>
          </p:spPr>
        </p:pic>
        <p:pic>
          <p:nvPicPr>
            <p:cNvPr id="17" name="Picture 1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381575" y="468689"/>
              <a:ext cx="387694" cy="387694"/>
            </a:xfrm>
            <a:prstGeom prst="rect">
              <a:avLst/>
            </a:prstGeom>
          </p:spPr>
        </p:pic>
        <p:grpSp>
          <p:nvGrpSpPr>
            <p:cNvPr id="18" name="Group 18"/>
            <p:cNvGrpSpPr/>
            <p:nvPr/>
          </p:nvGrpSpPr>
          <p:grpSpPr>
            <a:xfrm>
              <a:off x="2134357" y="1667637"/>
              <a:ext cx="20878043" cy="680568"/>
              <a:chOff x="0" y="0"/>
              <a:chExt cx="12467294" cy="406400"/>
            </a:xfrm>
          </p:grpSpPr>
          <p:sp>
            <p:nvSpPr>
              <p:cNvPr id="19" name="Freeform 1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0" name="TextBox 2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1" name="Picture 2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337202" y="1795007"/>
              <a:ext cx="445257" cy="425827"/>
            </a:xfrm>
            <a:prstGeom prst="rect">
              <a:avLst/>
            </a:prstGeom>
          </p:spPr>
        </p:pic>
        <p:grpSp>
          <p:nvGrpSpPr>
            <p:cNvPr id="22" name="Group 22"/>
            <p:cNvGrpSpPr/>
            <p:nvPr/>
          </p:nvGrpSpPr>
          <p:grpSpPr>
            <a:xfrm>
              <a:off x="447964" y="221133"/>
              <a:ext cx="796139" cy="7961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84BC"/>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Data Overview</a:t>
              </a:r>
            </a:p>
          </p:txBody>
        </p:sp>
      </p:grpSp>
      <p:grpSp>
        <p:nvGrpSpPr>
          <p:cNvPr id="26" name="Group 26"/>
          <p:cNvGrpSpPr/>
          <p:nvPr/>
        </p:nvGrpSpPr>
        <p:grpSpPr>
          <a:xfrm>
            <a:off x="776600" y="4172595"/>
            <a:ext cx="4881704" cy="1118777"/>
            <a:chOff x="0" y="0"/>
            <a:chExt cx="1773297" cy="406400"/>
          </a:xfrm>
        </p:grpSpPr>
        <p:sp>
          <p:nvSpPr>
            <p:cNvPr id="27" name="Freeform 27"/>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grpSp>
        <p:nvGrpSpPr>
          <p:cNvPr id="28" name="Group 28"/>
          <p:cNvGrpSpPr/>
          <p:nvPr/>
        </p:nvGrpSpPr>
        <p:grpSpPr>
          <a:xfrm>
            <a:off x="6076303" y="4185351"/>
            <a:ext cx="4881704" cy="1118777"/>
            <a:chOff x="0" y="0"/>
            <a:chExt cx="1773297" cy="406400"/>
          </a:xfrm>
        </p:grpSpPr>
        <p:sp>
          <p:nvSpPr>
            <p:cNvPr id="29" name="Freeform 29"/>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30" name="TextBox 30"/>
          <p:cNvSpPr txBox="1"/>
          <p:nvPr/>
        </p:nvSpPr>
        <p:spPr>
          <a:xfrm>
            <a:off x="1196732" y="4465283"/>
            <a:ext cx="3965957" cy="495300"/>
          </a:xfrm>
          <a:prstGeom prst="rect">
            <a:avLst/>
          </a:prstGeom>
        </p:spPr>
        <p:txBody>
          <a:bodyPr lIns="0" tIns="0" rIns="0" bIns="0" rtlCol="0" anchor="t">
            <a:spAutoFit/>
          </a:bodyPr>
          <a:lstStyle/>
          <a:p>
            <a:pPr algn="ctr">
              <a:lnSpc>
                <a:spcPts val="3900"/>
              </a:lnSpc>
            </a:pPr>
            <a:r>
              <a:rPr lang="en-US" sz="3000">
                <a:solidFill>
                  <a:srgbClr val="000000"/>
                </a:solidFill>
                <a:latin typeface="Open Sauce SemiBold Bold"/>
              </a:rPr>
              <a:t>Categorical</a:t>
            </a:r>
          </a:p>
        </p:txBody>
      </p:sp>
      <p:sp>
        <p:nvSpPr>
          <p:cNvPr id="31" name="TextBox 31"/>
          <p:cNvSpPr txBox="1"/>
          <p:nvPr/>
        </p:nvSpPr>
        <p:spPr>
          <a:xfrm>
            <a:off x="6437488" y="4397311"/>
            <a:ext cx="3965957" cy="495300"/>
          </a:xfrm>
          <a:prstGeom prst="rect">
            <a:avLst/>
          </a:prstGeom>
        </p:spPr>
        <p:txBody>
          <a:bodyPr lIns="0" tIns="0" rIns="0" bIns="0" rtlCol="0" anchor="t">
            <a:spAutoFit/>
          </a:bodyPr>
          <a:lstStyle/>
          <a:p>
            <a:pPr algn="ctr">
              <a:lnSpc>
                <a:spcPts val="3900"/>
              </a:lnSpc>
            </a:pPr>
            <a:r>
              <a:rPr lang="en-US" sz="3000">
                <a:solidFill>
                  <a:srgbClr val="000000"/>
                </a:solidFill>
                <a:latin typeface="Open Sauce SemiBold Bold"/>
              </a:rPr>
              <a:t>Numerical</a:t>
            </a:r>
          </a:p>
        </p:txBody>
      </p:sp>
      <p:pic>
        <p:nvPicPr>
          <p:cNvPr id="32" name="Picture 3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96732" y="3773189"/>
            <a:ext cx="319354" cy="823033"/>
          </a:xfrm>
          <a:prstGeom prst="rect">
            <a:avLst/>
          </a:prstGeom>
        </p:spPr>
      </p:pic>
      <p:pic>
        <p:nvPicPr>
          <p:cNvPr id="33" name="Picture 33"/>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437488" y="3840978"/>
            <a:ext cx="319354" cy="823033"/>
          </a:xfrm>
          <a:prstGeom prst="rect">
            <a:avLst/>
          </a:prstGeom>
        </p:spPr>
      </p:pic>
      <p:sp>
        <p:nvSpPr>
          <p:cNvPr id="34" name="TextBox 34"/>
          <p:cNvSpPr txBox="1"/>
          <p:nvPr/>
        </p:nvSpPr>
        <p:spPr>
          <a:xfrm>
            <a:off x="933077" y="2458739"/>
            <a:ext cx="16083771" cy="1314450"/>
          </a:xfrm>
          <a:prstGeom prst="rect">
            <a:avLst/>
          </a:prstGeom>
        </p:spPr>
        <p:txBody>
          <a:bodyPr lIns="0" tIns="0" rIns="0" bIns="0" rtlCol="0" anchor="t">
            <a:spAutoFit/>
          </a:bodyPr>
          <a:lstStyle/>
          <a:p>
            <a:pPr>
              <a:lnSpc>
                <a:spcPts val="10319"/>
              </a:lnSpc>
            </a:pPr>
            <a:r>
              <a:rPr lang="en-US" sz="8599">
                <a:solidFill>
                  <a:srgbClr val="000000"/>
                </a:solidFill>
                <a:latin typeface="Open Sauce SemiBold Bold"/>
              </a:rPr>
              <a:t>Overview of Data Set:</a:t>
            </a:r>
          </a:p>
        </p:txBody>
      </p:sp>
      <p:sp>
        <p:nvSpPr>
          <p:cNvPr id="35" name="TextBox 35"/>
          <p:cNvSpPr txBox="1"/>
          <p:nvPr/>
        </p:nvSpPr>
        <p:spPr>
          <a:xfrm>
            <a:off x="1356409" y="5386278"/>
            <a:ext cx="4301896" cy="7025759"/>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Open Sauce"/>
              </a:rPr>
              <a:t>Segment</a:t>
            </a:r>
          </a:p>
          <a:p>
            <a:pPr marL="518160" lvl="1" indent="-259080">
              <a:lnSpc>
                <a:spcPts val="3120"/>
              </a:lnSpc>
              <a:buFont typeface="Arial"/>
              <a:buChar char="•"/>
            </a:pPr>
            <a:r>
              <a:rPr lang="en-US" sz="2400">
                <a:solidFill>
                  <a:srgbClr val="000000"/>
                </a:solidFill>
                <a:latin typeface="Open Sauce"/>
              </a:rPr>
              <a:t>State</a:t>
            </a:r>
          </a:p>
          <a:p>
            <a:pPr marL="518160" lvl="1" indent="-259080">
              <a:lnSpc>
                <a:spcPts val="3120"/>
              </a:lnSpc>
              <a:buFont typeface="Arial"/>
              <a:buChar char="•"/>
            </a:pPr>
            <a:r>
              <a:rPr lang="en-US" sz="2400">
                <a:solidFill>
                  <a:srgbClr val="000000"/>
                </a:solidFill>
                <a:latin typeface="Open Sauce"/>
              </a:rPr>
              <a:t>Category</a:t>
            </a:r>
          </a:p>
          <a:p>
            <a:pPr marL="518160" lvl="1" indent="-259080">
              <a:lnSpc>
                <a:spcPts val="3120"/>
              </a:lnSpc>
              <a:buFont typeface="Arial"/>
              <a:buChar char="•"/>
            </a:pPr>
            <a:r>
              <a:rPr lang="en-US" sz="2400">
                <a:solidFill>
                  <a:srgbClr val="000000"/>
                </a:solidFill>
                <a:latin typeface="Open Sauce"/>
              </a:rPr>
              <a:t>City</a:t>
            </a:r>
          </a:p>
          <a:p>
            <a:pPr marL="518160" lvl="1" indent="-259080">
              <a:lnSpc>
                <a:spcPts val="3120"/>
              </a:lnSpc>
              <a:buFont typeface="Arial"/>
              <a:buChar char="•"/>
            </a:pPr>
            <a:r>
              <a:rPr lang="en-US" sz="2400">
                <a:solidFill>
                  <a:srgbClr val="000000"/>
                </a:solidFill>
                <a:latin typeface="Open Sauce"/>
              </a:rPr>
              <a:t>Region</a:t>
            </a:r>
          </a:p>
          <a:p>
            <a:pPr marL="518160" lvl="1" indent="-259080">
              <a:lnSpc>
                <a:spcPts val="3120"/>
              </a:lnSpc>
              <a:buFont typeface="Arial"/>
              <a:buChar char="•"/>
            </a:pPr>
            <a:r>
              <a:rPr lang="en-US" sz="2400">
                <a:solidFill>
                  <a:srgbClr val="000000"/>
                </a:solidFill>
                <a:latin typeface="Open Sauce"/>
              </a:rPr>
              <a:t>Subcategory</a:t>
            </a:r>
          </a:p>
          <a:p>
            <a:pPr marL="518160" lvl="1" indent="-259080">
              <a:lnSpc>
                <a:spcPts val="3120"/>
              </a:lnSpc>
              <a:buFont typeface="Arial"/>
              <a:buChar char="•"/>
            </a:pPr>
            <a:r>
              <a:rPr lang="en-US" sz="2400">
                <a:solidFill>
                  <a:srgbClr val="000000"/>
                </a:solidFill>
                <a:latin typeface="Open Sauce"/>
              </a:rPr>
              <a:t>Product ID</a:t>
            </a:r>
          </a:p>
          <a:p>
            <a:pPr marL="518160" lvl="1" indent="-259080">
              <a:lnSpc>
                <a:spcPts val="3120"/>
              </a:lnSpc>
              <a:buFont typeface="Arial"/>
              <a:buChar char="•"/>
            </a:pPr>
            <a:r>
              <a:rPr lang="en-US" sz="2400">
                <a:solidFill>
                  <a:srgbClr val="000000"/>
                </a:solidFill>
                <a:latin typeface="Open Sauce"/>
              </a:rPr>
              <a:t>Product Name</a:t>
            </a:r>
          </a:p>
          <a:p>
            <a:pPr marL="518160" lvl="1" indent="-259080">
              <a:lnSpc>
                <a:spcPts val="3120"/>
              </a:lnSpc>
              <a:buFont typeface="Arial"/>
              <a:buChar char="•"/>
            </a:pPr>
            <a:r>
              <a:rPr lang="en-US" sz="2400">
                <a:solidFill>
                  <a:srgbClr val="000000"/>
                </a:solidFill>
                <a:latin typeface="Open Sauce"/>
              </a:rPr>
              <a:t>Customer ID</a:t>
            </a:r>
          </a:p>
          <a:p>
            <a:pPr marL="518160" lvl="1" indent="-259080">
              <a:lnSpc>
                <a:spcPts val="3120"/>
              </a:lnSpc>
              <a:buFont typeface="Arial"/>
              <a:buChar char="•"/>
            </a:pPr>
            <a:r>
              <a:rPr lang="en-US" sz="2400">
                <a:solidFill>
                  <a:srgbClr val="000000"/>
                </a:solidFill>
                <a:latin typeface="Open Sauce"/>
              </a:rPr>
              <a:t>Customer Name</a:t>
            </a:r>
          </a:p>
          <a:p>
            <a:pPr marL="518160" lvl="1" indent="-259080">
              <a:lnSpc>
                <a:spcPts val="3120"/>
              </a:lnSpc>
              <a:buFont typeface="Arial"/>
              <a:buChar char="•"/>
            </a:pPr>
            <a:r>
              <a:rPr lang="en-US" sz="2400">
                <a:solidFill>
                  <a:srgbClr val="000000"/>
                </a:solidFill>
                <a:latin typeface="Open Sauce"/>
              </a:rPr>
              <a:t>Ship Mode</a:t>
            </a:r>
          </a:p>
          <a:p>
            <a:pPr marL="518160" lvl="1" indent="-259080">
              <a:lnSpc>
                <a:spcPts val="3120"/>
              </a:lnSpc>
              <a:buFont typeface="Arial"/>
              <a:buChar char="•"/>
            </a:pPr>
            <a:r>
              <a:rPr lang="en-US" sz="2400">
                <a:solidFill>
                  <a:srgbClr val="000000"/>
                </a:solidFill>
                <a:latin typeface="Open Sauce"/>
              </a:rPr>
              <a:t>Order Date (MM/DD/YY)</a:t>
            </a:r>
          </a:p>
          <a:p>
            <a:pPr>
              <a:lnSpc>
                <a:spcPts val="3120"/>
              </a:lnSpc>
            </a:pPr>
            <a:endParaRPr lang="en-US" sz="2400">
              <a:solidFill>
                <a:srgbClr val="000000"/>
              </a:solidFill>
              <a:latin typeface="Open Sauce"/>
            </a:endParaRPr>
          </a:p>
          <a:p>
            <a:pPr>
              <a:lnSpc>
                <a:spcPts val="3120"/>
              </a:lnSpc>
            </a:pPr>
            <a:endParaRPr lang="en-US" sz="2400">
              <a:solidFill>
                <a:srgbClr val="000000"/>
              </a:solidFill>
              <a:latin typeface="Open Sauce"/>
            </a:endParaRPr>
          </a:p>
          <a:p>
            <a:pPr>
              <a:lnSpc>
                <a:spcPts val="3120"/>
              </a:lnSpc>
            </a:pPr>
            <a:endParaRPr lang="en-US" sz="2400">
              <a:solidFill>
                <a:srgbClr val="000000"/>
              </a:solidFill>
              <a:latin typeface="Open Sauce"/>
            </a:endParaRPr>
          </a:p>
          <a:p>
            <a:pPr>
              <a:lnSpc>
                <a:spcPts val="3120"/>
              </a:lnSpc>
            </a:pPr>
            <a:endParaRPr lang="en-US" sz="2400">
              <a:solidFill>
                <a:srgbClr val="000000"/>
              </a:solidFill>
              <a:latin typeface="Open Sauce"/>
            </a:endParaRPr>
          </a:p>
          <a:p>
            <a:pPr>
              <a:lnSpc>
                <a:spcPts val="3120"/>
              </a:lnSpc>
            </a:pPr>
            <a:endParaRPr lang="en-US" sz="2400">
              <a:solidFill>
                <a:srgbClr val="000000"/>
              </a:solidFill>
              <a:latin typeface="Open Sauce"/>
            </a:endParaRPr>
          </a:p>
          <a:p>
            <a:pPr>
              <a:lnSpc>
                <a:spcPts val="3120"/>
              </a:lnSpc>
            </a:pPr>
            <a:endParaRPr lang="en-US" sz="2400">
              <a:solidFill>
                <a:srgbClr val="000000"/>
              </a:solidFill>
              <a:latin typeface="Open Sauce"/>
            </a:endParaRPr>
          </a:p>
        </p:txBody>
      </p:sp>
      <p:sp>
        <p:nvSpPr>
          <p:cNvPr id="36" name="TextBox 36"/>
          <p:cNvSpPr txBox="1"/>
          <p:nvPr/>
        </p:nvSpPr>
        <p:spPr>
          <a:xfrm>
            <a:off x="6874381" y="5386278"/>
            <a:ext cx="4201164" cy="1950224"/>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Open Sauce"/>
              </a:rPr>
              <a:t>Sales</a:t>
            </a:r>
          </a:p>
          <a:p>
            <a:pPr marL="518160" lvl="1" indent="-259080">
              <a:lnSpc>
                <a:spcPts val="3120"/>
              </a:lnSpc>
              <a:buFont typeface="Arial"/>
              <a:buChar char="•"/>
            </a:pPr>
            <a:r>
              <a:rPr lang="en-US" sz="2400">
                <a:solidFill>
                  <a:srgbClr val="000000"/>
                </a:solidFill>
                <a:latin typeface="Open Sauce"/>
              </a:rPr>
              <a:t>Quantity</a:t>
            </a:r>
          </a:p>
          <a:p>
            <a:pPr marL="518160" lvl="1" indent="-259080">
              <a:lnSpc>
                <a:spcPts val="3120"/>
              </a:lnSpc>
              <a:buFont typeface="Arial"/>
              <a:buChar char="•"/>
            </a:pPr>
            <a:r>
              <a:rPr lang="en-US" sz="2400">
                <a:solidFill>
                  <a:srgbClr val="000000"/>
                </a:solidFill>
                <a:latin typeface="Open Sauce"/>
              </a:rPr>
              <a:t>Discount</a:t>
            </a:r>
          </a:p>
          <a:p>
            <a:pPr marL="518160" lvl="1" indent="-259080">
              <a:lnSpc>
                <a:spcPts val="3120"/>
              </a:lnSpc>
              <a:buFont typeface="Arial"/>
              <a:buChar char="•"/>
            </a:pPr>
            <a:r>
              <a:rPr lang="en-US" sz="2400">
                <a:solidFill>
                  <a:srgbClr val="000000"/>
                </a:solidFill>
                <a:latin typeface="Open Sauce"/>
              </a:rPr>
              <a:t>Profit</a:t>
            </a:r>
          </a:p>
          <a:p>
            <a:pPr marL="518160" lvl="1" indent="-259080">
              <a:lnSpc>
                <a:spcPts val="3120"/>
              </a:lnSpc>
              <a:buFont typeface="Arial"/>
              <a:buChar char="•"/>
            </a:pPr>
            <a:r>
              <a:rPr lang="en-US" sz="2400">
                <a:solidFill>
                  <a:srgbClr val="000000"/>
                </a:solidFill>
                <a:latin typeface="Open Sauce"/>
              </a:rPr>
              <a:t>Population</a:t>
            </a:r>
          </a:p>
        </p:txBody>
      </p:sp>
      <p:grpSp>
        <p:nvGrpSpPr>
          <p:cNvPr id="37" name="Group 37"/>
          <p:cNvGrpSpPr/>
          <p:nvPr/>
        </p:nvGrpSpPr>
        <p:grpSpPr>
          <a:xfrm>
            <a:off x="11565055" y="4172557"/>
            <a:ext cx="4881704" cy="1118777"/>
            <a:chOff x="0" y="0"/>
            <a:chExt cx="1773297" cy="406400"/>
          </a:xfrm>
        </p:grpSpPr>
        <p:sp>
          <p:nvSpPr>
            <p:cNvPr id="38" name="Freeform 38"/>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39" name="TextBox 39"/>
          <p:cNvSpPr txBox="1"/>
          <p:nvPr/>
        </p:nvSpPr>
        <p:spPr>
          <a:xfrm>
            <a:off x="12022929" y="4465283"/>
            <a:ext cx="3965957" cy="495226"/>
          </a:xfrm>
          <a:prstGeom prst="rect">
            <a:avLst/>
          </a:prstGeom>
        </p:spPr>
        <p:txBody>
          <a:bodyPr lIns="0" tIns="0" rIns="0" bIns="0" rtlCol="0" anchor="t">
            <a:spAutoFit/>
          </a:bodyPr>
          <a:lstStyle/>
          <a:p>
            <a:pPr algn="ctr">
              <a:lnSpc>
                <a:spcPts val="3900"/>
              </a:lnSpc>
            </a:pPr>
            <a:r>
              <a:rPr lang="en-US" sz="3000">
                <a:solidFill>
                  <a:srgbClr val="000000"/>
                </a:solidFill>
                <a:latin typeface="Open Sauce SemiBold Bold"/>
              </a:rPr>
              <a:t>Engineered </a:t>
            </a:r>
          </a:p>
        </p:txBody>
      </p:sp>
      <p:pic>
        <p:nvPicPr>
          <p:cNvPr id="40" name="Picture 4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234357" y="3840978"/>
            <a:ext cx="319354" cy="823033"/>
          </a:xfrm>
          <a:prstGeom prst="rect">
            <a:avLst/>
          </a:prstGeom>
        </p:spPr>
      </p:pic>
      <p:sp>
        <p:nvSpPr>
          <p:cNvPr id="41" name="TextBox 41"/>
          <p:cNvSpPr txBox="1"/>
          <p:nvPr/>
        </p:nvSpPr>
        <p:spPr>
          <a:xfrm>
            <a:off x="12234357" y="5386278"/>
            <a:ext cx="4201164" cy="1559798"/>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Open Sauce"/>
              </a:rPr>
              <a:t>Unit Cost Price</a:t>
            </a:r>
          </a:p>
          <a:p>
            <a:pPr marL="518160" lvl="1" indent="-259080">
              <a:lnSpc>
                <a:spcPts val="3120"/>
              </a:lnSpc>
              <a:buFont typeface="Arial"/>
              <a:buChar char="•"/>
            </a:pPr>
            <a:r>
              <a:rPr lang="en-US" sz="2400">
                <a:solidFill>
                  <a:srgbClr val="000000"/>
                </a:solidFill>
                <a:latin typeface="Open Sauce"/>
              </a:rPr>
              <a:t>Gross Sales</a:t>
            </a:r>
          </a:p>
          <a:p>
            <a:pPr marL="518160" lvl="1" indent="-259080">
              <a:lnSpc>
                <a:spcPts val="3120"/>
              </a:lnSpc>
              <a:buFont typeface="Arial"/>
              <a:buChar char="•"/>
            </a:pPr>
            <a:r>
              <a:rPr lang="en-US" sz="2400">
                <a:solidFill>
                  <a:srgbClr val="000000"/>
                </a:solidFill>
                <a:latin typeface="Open Sauce"/>
              </a:rPr>
              <a:t>Profit Margin</a:t>
            </a:r>
          </a:p>
          <a:p>
            <a:pPr marL="518160" lvl="1" indent="-259080">
              <a:lnSpc>
                <a:spcPts val="3120"/>
              </a:lnSpc>
              <a:buFont typeface="Arial"/>
              <a:buChar char="•"/>
            </a:pPr>
            <a:r>
              <a:rPr lang="en-US" sz="2400">
                <a:solidFill>
                  <a:srgbClr val="000000"/>
                </a:solidFill>
                <a:latin typeface="Open Sauce"/>
              </a:rPr>
              <a:t>Year Order Month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19050" y="97511"/>
            <a:ext cx="19649964" cy="10189489"/>
            <a:chOff x="0" y="0"/>
            <a:chExt cx="26199952"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0"/>
              <a:ext cx="18192765" cy="9261343"/>
            </a:xfrm>
            <a:prstGeom prst="rect">
              <a:avLst/>
            </a:prstGeom>
          </p:spPr>
        </p:pic>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528147" y="0"/>
              <a:ext cx="18192765" cy="9261343"/>
            </a:xfrm>
            <a:prstGeom prst="rect">
              <a:avLst/>
            </a:prstGeom>
          </p:spPr>
        </p:pic>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5244558" y="0"/>
              <a:ext cx="18192765" cy="9261343"/>
            </a:xfrm>
            <a:prstGeom prst="rect">
              <a:avLst/>
            </a:prstGeom>
          </p:spPr>
        </p:pic>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0200" y="1795007"/>
              <a:ext cx="412665" cy="425827"/>
            </a:xfrm>
            <a:prstGeom prst="rect">
              <a:avLst/>
            </a:prstGeom>
          </p:spPr>
        </p:pic>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8007187" y="0"/>
              <a:ext cx="18192765" cy="9261343"/>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15590" y="468689"/>
              <a:ext cx="400812" cy="387694"/>
            </a:xfrm>
            <a:prstGeom prst="rect">
              <a:avLst/>
            </a:prstGeom>
          </p:spPr>
        </p:pic>
        <p:grpSp>
          <p:nvGrpSpPr>
            <p:cNvPr id="17" name="Group 17"/>
            <p:cNvGrpSpPr/>
            <p:nvPr/>
          </p:nvGrpSpPr>
          <p:grpSpPr>
            <a:xfrm>
              <a:off x="2134357" y="1667637"/>
              <a:ext cx="20878043" cy="680568"/>
              <a:chOff x="0" y="0"/>
              <a:chExt cx="12467294" cy="406400"/>
            </a:xfrm>
          </p:grpSpPr>
          <p:sp>
            <p:nvSpPr>
              <p:cNvPr id="18" name="Freeform 18"/>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19" name="TextBox 19"/>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337202" y="1795007"/>
              <a:ext cx="445257" cy="425827"/>
            </a:xfrm>
            <a:prstGeom prst="rect">
              <a:avLst/>
            </a:prstGeom>
          </p:spPr>
        </p:pic>
        <p:grpSp>
          <p:nvGrpSpPr>
            <p:cNvPr id="21" name="Group 21"/>
            <p:cNvGrpSpPr/>
            <p:nvPr/>
          </p:nvGrpSpPr>
          <p:grpSpPr>
            <a:xfrm>
              <a:off x="447964" y="221133"/>
              <a:ext cx="796139" cy="79613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84BC"/>
              </a:solidFill>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4" name="TextBox 24"/>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Review of Literature</a:t>
              </a:r>
            </a:p>
          </p:txBody>
        </p:sp>
        <p:pic>
          <p:nvPicPr>
            <p:cNvPr id="25" name="Picture 25"/>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4381575" y="468689"/>
              <a:ext cx="387694" cy="387694"/>
            </a:xfrm>
            <a:prstGeom prst="rect">
              <a:avLst/>
            </a:prstGeom>
          </p:spPr>
        </p:pic>
      </p:grpSp>
      <p:pic>
        <p:nvPicPr>
          <p:cNvPr id="26" name="Picture 26"/>
          <p:cNvPicPr>
            <a:picLocks noChangeAspect="1"/>
          </p:cNvPicPr>
          <p:nvPr/>
        </p:nvPicPr>
        <p:blipFill>
          <a:blip r:embed="rId18"/>
          <a:srcRect/>
          <a:stretch>
            <a:fillRect/>
          </a:stretch>
        </p:blipFill>
        <p:spPr>
          <a:xfrm>
            <a:off x="1416482" y="5944995"/>
            <a:ext cx="14337962" cy="4405936"/>
          </a:xfrm>
          <a:prstGeom prst="rect">
            <a:avLst/>
          </a:prstGeom>
        </p:spPr>
      </p:pic>
      <p:sp>
        <p:nvSpPr>
          <p:cNvPr id="27" name="TextBox 27"/>
          <p:cNvSpPr txBox="1"/>
          <p:nvPr/>
        </p:nvSpPr>
        <p:spPr>
          <a:xfrm>
            <a:off x="311671" y="2458739"/>
            <a:ext cx="8405809" cy="2817855"/>
          </a:xfrm>
          <a:prstGeom prst="rect">
            <a:avLst/>
          </a:prstGeom>
        </p:spPr>
        <p:txBody>
          <a:bodyPr lIns="0" tIns="0" rIns="0" bIns="0" rtlCol="0" anchor="t">
            <a:spAutoFit/>
          </a:bodyPr>
          <a:lstStyle/>
          <a:p>
            <a:pPr>
              <a:lnSpc>
                <a:spcPts val="11142"/>
              </a:lnSpc>
            </a:pPr>
            <a:r>
              <a:rPr lang="en-US" sz="9285">
                <a:solidFill>
                  <a:srgbClr val="000000"/>
                </a:solidFill>
                <a:latin typeface="Open Sauce SemiBold Bold"/>
              </a:rPr>
              <a:t>Descriptive Statistics</a:t>
            </a:r>
          </a:p>
        </p:txBody>
      </p:sp>
      <p:sp>
        <p:nvSpPr>
          <p:cNvPr id="28" name="TextBox 28"/>
          <p:cNvSpPr txBox="1"/>
          <p:nvPr/>
        </p:nvSpPr>
        <p:spPr>
          <a:xfrm>
            <a:off x="10662250" y="2802645"/>
            <a:ext cx="7373159" cy="833755"/>
          </a:xfrm>
          <a:prstGeom prst="rect">
            <a:avLst/>
          </a:prstGeom>
        </p:spPr>
        <p:txBody>
          <a:bodyPr lIns="0" tIns="0" rIns="0" bIns="0" rtlCol="0" anchor="t">
            <a:spAutoFit/>
          </a:bodyPr>
          <a:lstStyle/>
          <a:p>
            <a:pPr>
              <a:lnSpc>
                <a:spcPts val="3380"/>
              </a:lnSpc>
            </a:pPr>
            <a:r>
              <a:rPr lang="en-US" sz="2600">
                <a:solidFill>
                  <a:srgbClr val="000000"/>
                </a:solidFill>
                <a:latin typeface="Open Sauce"/>
              </a:rPr>
              <a:t>75% of orders make atleast 36% of the profit margin</a:t>
            </a:r>
          </a:p>
        </p:txBody>
      </p:sp>
      <p:sp>
        <p:nvSpPr>
          <p:cNvPr id="29" name="TextBox 29"/>
          <p:cNvSpPr txBox="1"/>
          <p:nvPr/>
        </p:nvSpPr>
        <p:spPr>
          <a:xfrm>
            <a:off x="10665153" y="2057790"/>
            <a:ext cx="7373159"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Profit Margin</a:t>
            </a:r>
          </a:p>
        </p:txBody>
      </p:sp>
      <p:sp>
        <p:nvSpPr>
          <p:cNvPr id="30" name="TextBox 30"/>
          <p:cNvSpPr txBox="1"/>
          <p:nvPr/>
        </p:nvSpPr>
        <p:spPr>
          <a:xfrm>
            <a:off x="10662250" y="3985385"/>
            <a:ext cx="7373159" cy="57340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Loss incurred</a:t>
            </a:r>
          </a:p>
        </p:txBody>
      </p:sp>
      <p:sp>
        <p:nvSpPr>
          <p:cNvPr id="31" name="TextBox 31"/>
          <p:cNvSpPr txBox="1"/>
          <p:nvPr/>
        </p:nvSpPr>
        <p:spPr>
          <a:xfrm>
            <a:off x="10665153" y="4730240"/>
            <a:ext cx="7370257" cy="833755"/>
          </a:xfrm>
          <a:prstGeom prst="rect">
            <a:avLst/>
          </a:prstGeom>
        </p:spPr>
        <p:txBody>
          <a:bodyPr lIns="0" tIns="0" rIns="0" bIns="0" rtlCol="0" anchor="t">
            <a:spAutoFit/>
          </a:bodyPr>
          <a:lstStyle/>
          <a:p>
            <a:pPr>
              <a:lnSpc>
                <a:spcPts val="3380"/>
              </a:lnSpc>
            </a:pPr>
            <a:r>
              <a:rPr lang="en-US" sz="2600">
                <a:solidFill>
                  <a:srgbClr val="000000"/>
                </a:solidFill>
                <a:latin typeface="Open Sauce"/>
              </a:rPr>
              <a:t>Highest loss on orders goes all the way to -275% that need to be cut off.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204666" y="468689"/>
              <a:ext cx="387694" cy="38769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38681" y="468689"/>
              <a:ext cx="400812" cy="38769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0"/>
              <a:ext cx="18192765" cy="9261343"/>
            </a:xfrm>
            <a:prstGeom prst="rect">
              <a:avLst/>
            </a:prstGeom>
          </p:spPr>
        </p:pic>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2528147" y="0"/>
              <a:ext cx="18192765" cy="9261343"/>
            </a:xfrm>
            <a:prstGeom prst="rect">
              <a:avLst/>
            </a:prstGeom>
          </p:spPr>
        </p:pic>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5244558" y="0"/>
              <a:ext cx="18192765" cy="9261343"/>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007187" y="0"/>
              <a:ext cx="18192765" cy="9261343"/>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1830278" y="0"/>
              <a:ext cx="18192765" cy="9261343"/>
            </a:xfrm>
            <a:prstGeom prst="rect">
              <a:avLst/>
            </a:prstGeom>
          </p:spPr>
        </p:pic>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00200" y="1795007"/>
              <a:ext cx="412665" cy="425827"/>
            </a:xfrm>
            <a:prstGeom prst="rect">
              <a:avLst/>
            </a:prstGeom>
          </p:spPr>
        </p:pic>
        <p:grpSp>
          <p:nvGrpSpPr>
            <p:cNvPr id="18" name="Group 18"/>
            <p:cNvGrpSpPr/>
            <p:nvPr/>
          </p:nvGrpSpPr>
          <p:grpSpPr>
            <a:xfrm>
              <a:off x="2134357" y="1667637"/>
              <a:ext cx="20878043" cy="680568"/>
              <a:chOff x="0" y="0"/>
              <a:chExt cx="12467294" cy="406400"/>
            </a:xfrm>
          </p:grpSpPr>
          <p:sp>
            <p:nvSpPr>
              <p:cNvPr id="19" name="Freeform 19"/>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0" name="TextBox 20"/>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1" name="Picture 2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37202" y="1795007"/>
              <a:ext cx="445257" cy="425827"/>
            </a:xfrm>
            <a:prstGeom prst="rect">
              <a:avLst/>
            </a:prstGeom>
          </p:spPr>
        </p:pic>
        <p:grpSp>
          <p:nvGrpSpPr>
            <p:cNvPr id="22" name="Group 22"/>
            <p:cNvGrpSpPr/>
            <p:nvPr/>
          </p:nvGrpSpPr>
          <p:grpSpPr>
            <a:xfrm>
              <a:off x="447964" y="221133"/>
              <a:ext cx="796139" cy="796139"/>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6" name="TextBox 26"/>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Methodology</a:t>
              </a:r>
            </a:p>
          </p:txBody>
        </p:sp>
        <p:pic>
          <p:nvPicPr>
            <p:cNvPr id="28" name="Picture 2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63594" y="483161"/>
              <a:ext cx="400812" cy="387694"/>
            </a:xfrm>
            <a:prstGeom prst="rect">
              <a:avLst/>
            </a:prstGeom>
          </p:spPr>
        </p:pic>
      </p:grpSp>
      <p:pic>
        <p:nvPicPr>
          <p:cNvPr id="29" name="Picture 29"/>
          <p:cNvPicPr>
            <a:picLocks noChangeAspect="1"/>
          </p:cNvPicPr>
          <p:nvPr/>
        </p:nvPicPr>
        <p:blipFill>
          <a:blip r:embed="rId20"/>
          <a:srcRect/>
          <a:stretch>
            <a:fillRect/>
          </a:stretch>
        </p:blipFill>
        <p:spPr>
          <a:xfrm>
            <a:off x="731969" y="5762334"/>
            <a:ext cx="16824061" cy="4004449"/>
          </a:xfrm>
          <a:prstGeom prst="rect">
            <a:avLst/>
          </a:prstGeom>
        </p:spPr>
      </p:pic>
      <p:pic>
        <p:nvPicPr>
          <p:cNvPr id="30" name="Picture 30"/>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896574" y="2375807"/>
            <a:ext cx="2581502" cy="2767693"/>
          </a:xfrm>
          <a:prstGeom prst="rect">
            <a:avLst/>
          </a:prstGeom>
        </p:spPr>
      </p:pic>
      <p:grpSp>
        <p:nvGrpSpPr>
          <p:cNvPr id="31" name="Group 31"/>
          <p:cNvGrpSpPr/>
          <p:nvPr/>
        </p:nvGrpSpPr>
        <p:grpSpPr>
          <a:xfrm>
            <a:off x="9940391" y="2375807"/>
            <a:ext cx="7074186" cy="3190061"/>
            <a:chOff x="0" y="0"/>
            <a:chExt cx="9432248" cy="4253415"/>
          </a:xfrm>
        </p:grpSpPr>
        <p:sp>
          <p:nvSpPr>
            <p:cNvPr id="32" name="TextBox 32"/>
            <p:cNvSpPr txBox="1"/>
            <p:nvPr/>
          </p:nvSpPr>
          <p:spPr>
            <a:xfrm>
              <a:off x="0" y="1430417"/>
              <a:ext cx="9432248" cy="2822998"/>
            </a:xfrm>
            <a:prstGeom prst="rect">
              <a:avLst/>
            </a:prstGeom>
          </p:spPr>
          <p:txBody>
            <a:bodyPr lIns="0" tIns="0" rIns="0" bIns="0" rtlCol="0" anchor="t">
              <a:spAutoFit/>
            </a:bodyPr>
            <a:lstStyle/>
            <a:p>
              <a:pPr>
                <a:lnSpc>
                  <a:spcPts val="3380"/>
                </a:lnSpc>
              </a:pPr>
              <a:r>
                <a:rPr lang="en-US" sz="2600">
                  <a:solidFill>
                    <a:srgbClr val="000000"/>
                  </a:solidFill>
                  <a:latin typeface="Open Sauce"/>
                </a:rPr>
                <a:t>There are 4 ship modes and 3 customer segments. Nearly half of the orders are from Consumer segment using Standard Class shipment</a:t>
              </a:r>
            </a:p>
            <a:p>
              <a:pPr>
                <a:lnSpc>
                  <a:spcPts val="3380"/>
                </a:lnSpc>
              </a:pPr>
              <a:endParaRPr lang="en-US" sz="2600">
                <a:solidFill>
                  <a:srgbClr val="000000"/>
                </a:solidFill>
                <a:latin typeface="Open Sauce"/>
              </a:endParaRPr>
            </a:p>
          </p:txBody>
        </p:sp>
        <p:sp>
          <p:nvSpPr>
            <p:cNvPr id="33" name="TextBox 33"/>
            <p:cNvSpPr txBox="1"/>
            <p:nvPr/>
          </p:nvSpPr>
          <p:spPr>
            <a:xfrm>
              <a:off x="0" y="-28575"/>
              <a:ext cx="9432248"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Shipping and Customer</a:t>
              </a:r>
            </a:p>
          </p:txBody>
        </p:sp>
      </p:grpSp>
      <p:grpSp>
        <p:nvGrpSpPr>
          <p:cNvPr id="34" name="Group 34"/>
          <p:cNvGrpSpPr/>
          <p:nvPr/>
        </p:nvGrpSpPr>
        <p:grpSpPr>
          <a:xfrm>
            <a:off x="3776138" y="2375807"/>
            <a:ext cx="5604597" cy="3618686"/>
            <a:chOff x="0" y="0"/>
            <a:chExt cx="7472796" cy="4824915"/>
          </a:xfrm>
        </p:grpSpPr>
        <p:sp>
          <p:nvSpPr>
            <p:cNvPr id="35" name="TextBox 35"/>
            <p:cNvSpPr txBox="1"/>
            <p:nvPr/>
          </p:nvSpPr>
          <p:spPr>
            <a:xfrm>
              <a:off x="0" y="1430417"/>
              <a:ext cx="7472796" cy="3394498"/>
            </a:xfrm>
            <a:prstGeom prst="rect">
              <a:avLst/>
            </a:prstGeom>
          </p:spPr>
          <p:txBody>
            <a:bodyPr lIns="0" tIns="0" rIns="0" bIns="0" rtlCol="0" anchor="t">
              <a:spAutoFit/>
            </a:bodyPr>
            <a:lstStyle/>
            <a:p>
              <a:pPr>
                <a:lnSpc>
                  <a:spcPts val="3380"/>
                </a:lnSpc>
              </a:pPr>
              <a:r>
                <a:rPr lang="en-US" sz="2600">
                  <a:solidFill>
                    <a:srgbClr val="000000"/>
                  </a:solidFill>
                  <a:latin typeface="Open Sauce"/>
                </a:rPr>
                <a:t>The store carries 3 category of items with 17 sub-category. 60% of orders are for Office Supplies and at least 15% purchases are for Binders.</a:t>
              </a:r>
            </a:p>
            <a:p>
              <a:pPr>
                <a:lnSpc>
                  <a:spcPts val="3380"/>
                </a:lnSpc>
              </a:pPr>
              <a:endParaRPr lang="en-US" sz="2600">
                <a:solidFill>
                  <a:srgbClr val="000000"/>
                </a:solidFill>
                <a:latin typeface="Open Sauce"/>
              </a:endParaRPr>
            </a:p>
          </p:txBody>
        </p:sp>
        <p:sp>
          <p:nvSpPr>
            <p:cNvPr id="36" name="TextBox 36"/>
            <p:cNvSpPr txBox="1"/>
            <p:nvPr/>
          </p:nvSpPr>
          <p:spPr>
            <a:xfrm>
              <a:off x="0" y="-28575"/>
              <a:ext cx="7472796" cy="755015"/>
            </a:xfrm>
            <a:prstGeom prst="rect">
              <a:avLst/>
            </a:prstGeom>
          </p:spPr>
          <p:txBody>
            <a:bodyPr lIns="0" tIns="0" rIns="0" bIns="0" rtlCol="0" anchor="t">
              <a:spAutoFit/>
            </a:bodyPr>
            <a:lstStyle/>
            <a:p>
              <a:pPr>
                <a:lnSpc>
                  <a:spcPts val="4680"/>
                </a:lnSpc>
              </a:pPr>
              <a:r>
                <a:rPr lang="en-US" sz="3600">
                  <a:solidFill>
                    <a:srgbClr val="000000"/>
                  </a:solidFill>
                  <a:latin typeface="Open Sauce SemiBold Bold"/>
                </a:rPr>
                <a:t>Product Demand</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l="1596" r="4"/>
          <a:stretch>
            <a:fillRect/>
          </a:stretch>
        </p:blipFill>
        <p:spPr>
          <a:xfrm>
            <a:off x="1600768" y="3377912"/>
            <a:ext cx="14885089" cy="6599124"/>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3132953" y="2458739"/>
            <a:ext cx="13122601" cy="1838345"/>
          </a:xfrm>
          <a:prstGeom prst="rect">
            <a:avLst/>
          </a:prstGeom>
        </p:spPr>
        <p:txBody>
          <a:bodyPr lIns="0" tIns="0" rIns="0" bIns="0" rtlCol="0" anchor="t">
            <a:spAutoFit/>
          </a:bodyPr>
          <a:lstStyle/>
          <a:p>
            <a:pPr>
              <a:lnSpc>
                <a:spcPts val="4834"/>
              </a:lnSpc>
            </a:pPr>
            <a:r>
              <a:rPr lang="en-US" sz="4028">
                <a:solidFill>
                  <a:srgbClr val="000000"/>
                </a:solidFill>
                <a:latin typeface="Open Sauce SemiBold Bold"/>
              </a:rPr>
              <a:t>Yearly Sales and Profit ( 2014 - 2017 )</a:t>
            </a:r>
          </a:p>
          <a:p>
            <a:pPr>
              <a:lnSpc>
                <a:spcPts val="4834"/>
              </a:lnSpc>
            </a:pPr>
            <a:endParaRPr lang="en-US" sz="4028">
              <a:solidFill>
                <a:srgbClr val="000000"/>
              </a:solidFill>
              <a:latin typeface="Open Sauce SemiBold Bold"/>
            </a:endParaRPr>
          </a:p>
          <a:p>
            <a:pPr>
              <a:lnSpc>
                <a:spcPts val="4834"/>
              </a:lnSpc>
            </a:pPr>
            <a:endParaRPr lang="en-US" sz="4028">
              <a:solidFill>
                <a:srgbClr val="000000"/>
              </a:solidFill>
              <a:latin typeface="Open Sauce SemiBol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79011" y="449028"/>
            <a:ext cx="300609" cy="2907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97511"/>
            <a:ext cx="13644574" cy="6946007"/>
          </a:xfrm>
          <a:prstGeom prst="rect">
            <a:avLst/>
          </a:prstGeom>
        </p:spPr>
      </p:pic>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896110" y="97511"/>
            <a:ext cx="13644574" cy="6946007"/>
          </a:xfrm>
          <a:prstGeom prst="rect">
            <a:avLst/>
          </a:prstGeom>
        </p:spPr>
      </p:pic>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Proprietors</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933418" y="97511"/>
            <a:ext cx="13644574" cy="6946007"/>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6005390" y="97511"/>
            <a:ext cx="13644574" cy="6946007"/>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8872708" y="97511"/>
            <a:ext cx="13644574" cy="6946007"/>
          </a:xfrm>
          <a:prstGeom prst="rect">
            <a:avLst/>
          </a:prstGeom>
        </p:spPr>
      </p:pic>
      <p:grpSp>
        <p:nvGrpSpPr>
          <p:cNvPr id="10" name="Group 10"/>
          <p:cNvGrpSpPr/>
          <p:nvPr/>
        </p:nvGrpSpPr>
        <p:grpSpPr>
          <a:xfrm>
            <a:off x="335973" y="263361"/>
            <a:ext cx="597104" cy="5971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Methodology</a:t>
            </a:r>
          </a:p>
        </p:txBody>
      </p:sp>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10966034" y="97511"/>
            <a:ext cx="13644574" cy="6946007"/>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1021" y="459882"/>
            <a:ext cx="300609" cy="29077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5746825" y="449028"/>
            <a:ext cx="290771" cy="290771"/>
          </a:xfrm>
          <a:prstGeom prst="rect">
            <a:avLst/>
          </a:prstGeom>
        </p:spPr>
      </p:pic>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pic>
        <p:nvPicPr>
          <p:cNvPr id="22" name="Picture 2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00150" y="1443766"/>
            <a:ext cx="309499" cy="319371"/>
          </a:xfrm>
          <a:prstGeom prst="rect">
            <a:avLst/>
          </a:prstGeom>
        </p:spPr>
      </p:pic>
      <p:grpSp>
        <p:nvGrpSpPr>
          <p:cNvPr id="23" name="Group 23"/>
          <p:cNvGrpSpPr/>
          <p:nvPr/>
        </p:nvGrpSpPr>
        <p:grpSpPr>
          <a:xfrm>
            <a:off x="1600768" y="1348239"/>
            <a:ext cx="15658532" cy="510426"/>
            <a:chOff x="0" y="0"/>
            <a:chExt cx="12467294" cy="406400"/>
          </a:xfrm>
        </p:grpSpPr>
        <p:sp>
          <p:nvSpPr>
            <p:cNvPr id="24" name="Freeform 24"/>
            <p:cNvSpPr/>
            <p:nvPr/>
          </p:nvSpPr>
          <p:spPr>
            <a:xfrm>
              <a:off x="203200" y="-326"/>
              <a:ext cx="12060894" cy="407051"/>
            </a:xfrm>
            <a:custGeom>
              <a:avLst/>
              <a:gdLst/>
              <a:ahLst/>
              <a:cxnLst/>
              <a:rect l="l" t="t" r="r" b="b"/>
              <a:pathLst>
                <a:path w="12060894" h="407051">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id="25" name="TextBox 25"/>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pic>
        <p:nvPicPr>
          <p:cNvPr id="26" name="Picture 2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52902" y="1443766"/>
            <a:ext cx="333943" cy="319371"/>
          </a:xfrm>
          <a:prstGeom prst="rect">
            <a:avLst/>
          </a:prstGeom>
        </p:spPr>
      </p:pic>
      <p:pic>
        <p:nvPicPr>
          <p:cNvPr id="27" name="Picture 27"/>
          <p:cNvPicPr>
            <a:picLocks noChangeAspect="1"/>
          </p:cNvPicPr>
          <p:nvPr/>
        </p:nvPicPr>
        <p:blipFill>
          <a:blip r:embed="rId22"/>
          <a:srcRect/>
          <a:stretch>
            <a:fillRect/>
          </a:stretch>
        </p:blipFill>
        <p:spPr>
          <a:xfrm>
            <a:off x="1509649" y="3570515"/>
            <a:ext cx="15749651" cy="6215738"/>
          </a:xfrm>
          <a:prstGeom prst="rect">
            <a:avLst/>
          </a:prstGeom>
        </p:spPr>
      </p:pic>
      <p:sp>
        <p:nvSpPr>
          <p:cNvPr id="28" name="TextBox 28"/>
          <p:cNvSpPr txBox="1"/>
          <p:nvPr/>
        </p:nvSpPr>
        <p:spPr>
          <a:xfrm>
            <a:off x="5443067" y="401403"/>
            <a:ext cx="2071972"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Introduction</a:t>
            </a:r>
          </a:p>
        </p:txBody>
      </p:sp>
      <p:sp>
        <p:nvSpPr>
          <p:cNvPr id="29" name="TextBox 29"/>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Review of Literature</a:t>
            </a:r>
          </a:p>
        </p:txBody>
      </p:sp>
      <p:sp>
        <p:nvSpPr>
          <p:cNvPr id="30" name="TextBox 30"/>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Results</a:t>
            </a:r>
          </a:p>
        </p:txBody>
      </p:sp>
      <p:sp>
        <p:nvSpPr>
          <p:cNvPr id="31" name="TextBox 31"/>
          <p:cNvSpPr txBox="1"/>
          <p:nvPr/>
        </p:nvSpPr>
        <p:spPr>
          <a:xfrm>
            <a:off x="3563882" y="2458739"/>
            <a:ext cx="13122601" cy="1838345"/>
          </a:xfrm>
          <a:prstGeom prst="rect">
            <a:avLst/>
          </a:prstGeom>
        </p:spPr>
        <p:txBody>
          <a:bodyPr lIns="0" tIns="0" rIns="0" bIns="0" rtlCol="0" anchor="t">
            <a:spAutoFit/>
          </a:bodyPr>
          <a:lstStyle/>
          <a:p>
            <a:pPr algn="ctr">
              <a:lnSpc>
                <a:spcPts val="4834"/>
              </a:lnSpc>
            </a:pPr>
            <a:r>
              <a:rPr lang="en-US" sz="4028" dirty="0">
                <a:solidFill>
                  <a:srgbClr val="000000"/>
                </a:solidFill>
                <a:latin typeface="Open Sauce SemiBold Bold"/>
              </a:rPr>
              <a:t>Yearly Sales( 2014 - 2017 )</a:t>
            </a:r>
          </a:p>
          <a:p>
            <a:pPr>
              <a:lnSpc>
                <a:spcPts val="4834"/>
              </a:lnSpc>
            </a:pPr>
            <a:endParaRPr lang="en-US" sz="4028" dirty="0">
              <a:solidFill>
                <a:srgbClr val="000000"/>
              </a:solidFill>
              <a:latin typeface="Open Sauce SemiBold Bold"/>
            </a:endParaRPr>
          </a:p>
          <a:p>
            <a:pPr>
              <a:lnSpc>
                <a:spcPts val="4834"/>
              </a:lnSpc>
            </a:pPr>
            <a:endParaRPr lang="en-US" sz="4028" dirty="0">
              <a:solidFill>
                <a:srgbClr val="000000"/>
              </a:solidFill>
              <a:latin typeface="Open Sauce SemiBol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2497</Words>
  <Application>Microsoft Office PowerPoint</Application>
  <PresentationFormat>Custom</PresentationFormat>
  <Paragraphs>407</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Open Sauce SemiBold</vt:lpstr>
      <vt:lpstr>Open Sauce Bold</vt:lpstr>
      <vt:lpstr>Open Sans Light Bold</vt:lpstr>
      <vt:lpstr>Open Sans Light</vt:lpstr>
      <vt:lpstr>Open Sans</vt:lpstr>
      <vt:lpstr>Calibri</vt:lpstr>
      <vt:lpstr>Open Sans Extra Bold</vt:lpstr>
      <vt:lpstr>Open Sauce SemiBold Bold</vt:lpstr>
      <vt:lpstr>Open Sauce</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Minimalist Black and White UX UI Report Basic Presentation</dc:title>
  <cp:lastModifiedBy>Das, Kamalika</cp:lastModifiedBy>
  <cp:revision>4</cp:revision>
  <dcterms:created xsi:type="dcterms:W3CDTF">2006-08-16T00:00:00Z</dcterms:created>
  <dcterms:modified xsi:type="dcterms:W3CDTF">2022-08-02T18:04:17Z</dcterms:modified>
  <dc:identifier>DAFHu8SWupk</dc:identifier>
</cp:coreProperties>
</file>